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707" r:id="rId2"/>
    <p:sldMasterId id="2147483773" r:id="rId3"/>
    <p:sldMasterId id="2147483776" r:id="rId4"/>
  </p:sldMasterIdLst>
  <p:notesMasterIdLst>
    <p:notesMasterId r:id="rId14"/>
  </p:notesMasterIdLst>
  <p:handoutMasterIdLst>
    <p:handoutMasterId r:id="rId15"/>
  </p:handoutMasterIdLst>
  <p:sldIdLst>
    <p:sldId id="1313" r:id="rId5"/>
    <p:sldId id="1377" r:id="rId6"/>
    <p:sldId id="1368" r:id="rId7"/>
    <p:sldId id="1369" r:id="rId8"/>
    <p:sldId id="1375" r:id="rId9"/>
    <p:sldId id="1370" r:id="rId10"/>
    <p:sldId id="1371" r:id="rId11"/>
    <p:sldId id="1372" r:id="rId12"/>
    <p:sldId id="1373" r:id="rId13"/>
  </p:sldIdLst>
  <p:sldSz cx="12192000" cy="6858000"/>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p:cViewPr varScale="1">
        <p:scale>
          <a:sx n="62" d="100"/>
          <a:sy n="62" d="100"/>
        </p:scale>
        <p:origin x="828"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30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9EFE9821-623A-4383-8226-11A7EFB4B4C1}" type="datetimeFigureOut">
              <a:rPr lang="en-US" smtClean="0"/>
              <a:t>11/2/2022</a:t>
            </a:fld>
            <a:endParaRPr lang="en-US"/>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93B6D4DF-5545-45D7-AF4C-80D343F34E7B}" type="slidenum">
              <a:rPr lang="en-US" smtClean="0"/>
              <a:t>‹#›</a:t>
            </a:fld>
            <a:endParaRPr lang="en-US"/>
          </a:p>
        </p:txBody>
      </p:sp>
    </p:spTree>
    <p:extLst>
      <p:ext uri="{BB962C8B-B14F-4D97-AF65-F5344CB8AC3E}">
        <p14:creationId xmlns:p14="http://schemas.microsoft.com/office/powerpoint/2010/main" val="4047270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1FC9A652-554A-4780-84E0-452B71F96819}" type="datetimeFigureOut">
              <a:rPr lang="en-US" smtClean="0"/>
              <a:t>11/2/2022</a:t>
            </a:fld>
            <a:endParaRPr lang="en-US"/>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9B0672FC-32F3-4C4B-BA0F-BD1FCBAFBCC1}" type="slidenum">
              <a:rPr lang="en-US" smtClean="0"/>
              <a:t>‹#›</a:t>
            </a:fld>
            <a:endParaRPr lang="en-US"/>
          </a:p>
        </p:txBody>
      </p:sp>
    </p:spTree>
    <p:extLst>
      <p:ext uri="{BB962C8B-B14F-4D97-AF65-F5344CB8AC3E}">
        <p14:creationId xmlns:p14="http://schemas.microsoft.com/office/powerpoint/2010/main" val="4023267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ubtitl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26123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95317E-8DD2-4A87-B231-2EF140600F88}"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4258F-48D1-4902-98DD-2AAA941925EC}" type="slidenum">
              <a:rPr lang="en-US" smtClean="0"/>
              <a:t>‹#›</a:t>
            </a:fld>
            <a:endParaRPr lang="en-US"/>
          </a:p>
        </p:txBody>
      </p:sp>
    </p:spTree>
    <p:extLst>
      <p:ext uri="{BB962C8B-B14F-4D97-AF65-F5344CB8AC3E}">
        <p14:creationId xmlns:p14="http://schemas.microsoft.com/office/powerpoint/2010/main" val="331963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317E-8DD2-4A87-B231-2EF140600F88}"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4258F-48D1-4902-98DD-2AAA941925EC}" type="slidenum">
              <a:rPr lang="en-US" smtClean="0"/>
              <a:t>‹#›</a:t>
            </a:fld>
            <a:endParaRPr lang="en-US"/>
          </a:p>
        </p:txBody>
      </p:sp>
    </p:spTree>
    <p:extLst>
      <p:ext uri="{BB962C8B-B14F-4D97-AF65-F5344CB8AC3E}">
        <p14:creationId xmlns:p14="http://schemas.microsoft.com/office/powerpoint/2010/main" val="717365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569902"/>
            <a:ext cx="3932237" cy="1600200"/>
          </a:xfrm>
        </p:spPr>
        <p:txBody>
          <a:bodyPr anchor="t"/>
          <a:lstStyle>
            <a:lvl1pPr algn="l">
              <a:defRPr sz="3200">
                <a:solidFill>
                  <a:srgbClr val="00519D"/>
                </a:solidFill>
              </a:defRPr>
            </a:lvl1pPr>
          </a:lstStyle>
          <a:p>
            <a:r>
              <a:rPr lang="en-US" dirty="0"/>
              <a:t>Click to edit Master title style</a:t>
            </a:r>
          </a:p>
        </p:txBody>
      </p:sp>
      <p:sp>
        <p:nvSpPr>
          <p:cNvPr id="3" name="Content Placeholder 2"/>
          <p:cNvSpPr>
            <a:spLocks noGrp="1"/>
          </p:cNvSpPr>
          <p:nvPr>
            <p:ph idx="1"/>
          </p:nvPr>
        </p:nvSpPr>
        <p:spPr>
          <a:xfrm>
            <a:off x="5183188" y="1569902"/>
            <a:ext cx="6172200" cy="3911064"/>
          </a:xfrm>
        </p:spPr>
        <p:txBody>
          <a:bodyPr/>
          <a:lstStyle>
            <a:lvl1pPr marL="228600" indent="-228600">
              <a:buClr>
                <a:schemeClr val="accent1"/>
              </a:buClr>
              <a:buFont typeface="Wingdings" panose="05000000000000000000" pitchFamily="2" charset="2"/>
              <a:buChar char="§"/>
              <a:defRPr sz="3200"/>
            </a:lvl1pPr>
            <a:lvl2pPr marL="685800" indent="-228600">
              <a:buClr>
                <a:schemeClr val="accent1"/>
              </a:buClr>
              <a:buFont typeface="Wingdings" panose="05000000000000000000" pitchFamily="2" charset="2"/>
              <a:buChar char="§"/>
              <a:defRPr sz="2800"/>
            </a:lvl2pPr>
            <a:lvl3pPr marL="1143000" indent="-228600">
              <a:buClr>
                <a:schemeClr val="accent1"/>
              </a:buClr>
              <a:buFont typeface="Wingdings" panose="05000000000000000000" pitchFamily="2" charset="2"/>
              <a:buChar char="§"/>
              <a:defRPr sz="2400"/>
            </a:lvl3pPr>
            <a:lvl4pPr marL="1600200" indent="-228600">
              <a:buClr>
                <a:schemeClr val="accent1"/>
              </a:buClr>
              <a:buFont typeface="Wingdings" panose="05000000000000000000" pitchFamily="2" charset="2"/>
              <a:buChar char="§"/>
              <a:defRPr sz="2000"/>
            </a:lvl4pPr>
            <a:lvl5pPr marL="2057400" indent="-228600">
              <a:buClr>
                <a:schemeClr val="accent1"/>
              </a:buClr>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3170102"/>
            <a:ext cx="3932237"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CF95317E-8DD2-4A87-B231-2EF140600F8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4258F-48D1-4902-98DD-2AAA941925EC}" type="slidenum">
              <a:rPr lang="en-US" smtClean="0"/>
              <a:t>‹#›</a:t>
            </a:fld>
            <a:endParaRPr lang="en-US"/>
          </a:p>
        </p:txBody>
      </p:sp>
    </p:spTree>
    <p:extLst>
      <p:ext uri="{BB962C8B-B14F-4D97-AF65-F5344CB8AC3E}">
        <p14:creationId xmlns:p14="http://schemas.microsoft.com/office/powerpoint/2010/main" val="2797889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580918"/>
            <a:ext cx="3932237" cy="1600200"/>
          </a:xfrm>
        </p:spPr>
        <p:txBody>
          <a:bodyPr anchor="t"/>
          <a:lstStyle>
            <a:lvl1pPr algn="l">
              <a:defRPr sz="3200">
                <a:solidFill>
                  <a:srgbClr val="00519D"/>
                </a:solidFill>
              </a:defRPr>
            </a:lvl1pPr>
          </a:lstStyle>
          <a:p>
            <a:r>
              <a:rPr lang="en-US" dirty="0"/>
              <a:t>Click to edit Master title style</a:t>
            </a:r>
          </a:p>
        </p:txBody>
      </p:sp>
      <p:sp>
        <p:nvSpPr>
          <p:cNvPr id="3" name="Picture Placeholder 2"/>
          <p:cNvSpPr>
            <a:spLocks noGrp="1"/>
          </p:cNvSpPr>
          <p:nvPr>
            <p:ph type="pic" idx="1"/>
          </p:nvPr>
        </p:nvSpPr>
        <p:spPr>
          <a:xfrm>
            <a:off x="5183188" y="158091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181118"/>
            <a:ext cx="3932237" cy="32193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CF95317E-8DD2-4A87-B231-2EF140600F8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4258F-48D1-4902-98DD-2AAA941925EC}" type="slidenum">
              <a:rPr lang="en-US" smtClean="0"/>
              <a:t>‹#›</a:t>
            </a:fld>
            <a:endParaRPr lang="en-US"/>
          </a:p>
        </p:txBody>
      </p:sp>
    </p:spTree>
    <p:extLst>
      <p:ext uri="{BB962C8B-B14F-4D97-AF65-F5344CB8AC3E}">
        <p14:creationId xmlns:p14="http://schemas.microsoft.com/office/powerpoint/2010/main" val="1310553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Picture 9" descr="fond_page_titre_ppt_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12192000" cy="686435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hasCustomPrompt="1"/>
          </p:nvPr>
        </p:nvSpPr>
        <p:spPr>
          <a:xfrm>
            <a:off x="624491" y="2061008"/>
            <a:ext cx="9888000" cy="1440000"/>
          </a:xfrm>
        </p:spPr>
        <p:txBody>
          <a:bodyPr anchor="t" anchorCtr="0">
            <a:normAutofit/>
          </a:bodyPr>
          <a:lstStyle>
            <a:lvl1pPr marL="0" indent="0" algn="l">
              <a:tabLst/>
              <a:defRPr sz="3000" b="1">
                <a:solidFill>
                  <a:schemeClr val="bg1"/>
                </a:solidFill>
                <a:latin typeface="Verdana" pitchFamily="34" charset="0"/>
                <a:ea typeface="Verdana" pitchFamily="34" charset="0"/>
                <a:cs typeface="Verdana" pitchFamily="34" charset="0"/>
              </a:defRPr>
            </a:lvl1pPr>
          </a:lstStyle>
          <a:p>
            <a:r>
              <a:rPr lang="en-GB" noProof="0" dirty="0"/>
              <a:t>Title of presentation (</a:t>
            </a:r>
            <a:r>
              <a:rPr lang="en-GB" noProof="0" dirty="0" err="1"/>
              <a:t>verdana</a:t>
            </a:r>
            <a:r>
              <a:rPr lang="en-GB" noProof="0" dirty="0"/>
              <a:t> font size 30-40)</a:t>
            </a:r>
          </a:p>
        </p:txBody>
      </p:sp>
      <p:sp>
        <p:nvSpPr>
          <p:cNvPr id="3" name="Sous-titre 2"/>
          <p:cNvSpPr>
            <a:spLocks noGrp="1"/>
          </p:cNvSpPr>
          <p:nvPr>
            <p:ph type="subTitle" idx="1" hasCustomPrompt="1"/>
          </p:nvPr>
        </p:nvSpPr>
        <p:spPr>
          <a:xfrm>
            <a:off x="623392" y="3859388"/>
            <a:ext cx="9888000" cy="900000"/>
          </a:xfrm>
        </p:spPr>
        <p:txBody>
          <a:bodyPr>
            <a:normAutofit/>
          </a:bodyPr>
          <a:lstStyle>
            <a:lvl1pPr marL="0" indent="0" algn="l">
              <a:spcBef>
                <a:spcPts val="0"/>
              </a:spcBef>
              <a:buNone/>
              <a:defRPr sz="22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Subtitle (</a:t>
            </a:r>
            <a:r>
              <a:rPr lang="en-GB" noProof="0" dirty="0" err="1"/>
              <a:t>verdana</a:t>
            </a:r>
            <a:r>
              <a:rPr lang="en-GB" noProof="0" dirty="0"/>
              <a:t> font size 22-32)</a:t>
            </a:r>
          </a:p>
          <a:p>
            <a:endParaRPr lang="en-GB" noProof="0" dirty="0"/>
          </a:p>
        </p:txBody>
      </p:sp>
      <p:sp>
        <p:nvSpPr>
          <p:cNvPr id="11" name="Espace réservé du texte 10"/>
          <p:cNvSpPr>
            <a:spLocks noGrp="1"/>
          </p:cNvSpPr>
          <p:nvPr>
            <p:ph type="body" sz="quarter" idx="14"/>
          </p:nvPr>
        </p:nvSpPr>
        <p:spPr>
          <a:xfrm>
            <a:off x="239184" y="6453188"/>
            <a:ext cx="5856816" cy="215900"/>
          </a:xfrm>
        </p:spPr>
        <p:txBody>
          <a:bodyPr>
            <a:noAutofit/>
          </a:bodyPr>
          <a:lstStyle>
            <a:lvl1pPr marL="0" indent="0">
              <a:buNone/>
              <a:defRPr sz="1000">
                <a:solidFill>
                  <a:schemeClr val="bg1"/>
                </a:solidFill>
                <a:latin typeface="Arial" pitchFamily="34" charset="0"/>
                <a:cs typeface="Arial" pitchFamily="34" charset="0"/>
              </a:defRPr>
            </a:lvl1pPr>
          </a:lstStyle>
          <a:p>
            <a:pPr lvl="0"/>
            <a:r>
              <a:rPr lang="en-US" noProof="0"/>
              <a:t>Edit Master text styles</a:t>
            </a:r>
          </a:p>
        </p:txBody>
      </p:sp>
      <p:sp>
        <p:nvSpPr>
          <p:cNvPr id="12" name="ZoneTexte 11"/>
          <p:cNvSpPr txBox="1"/>
          <p:nvPr userDrawn="1"/>
        </p:nvSpPr>
        <p:spPr>
          <a:xfrm>
            <a:off x="7344139" y="6453337"/>
            <a:ext cx="4320480" cy="246221"/>
          </a:xfrm>
          <a:prstGeom prst="rect">
            <a:avLst/>
          </a:prstGeom>
          <a:noFill/>
        </p:spPr>
        <p:txBody>
          <a:bodyPr wrap="squar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GB" sz="1000" b="0" i="0" u="none" strike="noStrike" kern="1200" cap="none" spc="0" normalizeH="0" baseline="0" noProof="0" dirty="0">
                <a:ln>
                  <a:noFill/>
                </a:ln>
                <a:solidFill>
                  <a:srgbClr val="FFFFFF"/>
                </a:solidFill>
                <a:effectLst/>
                <a:uLnTx/>
                <a:uFillTx/>
                <a:latin typeface="Verdana" pitchFamily="34" charset="0"/>
                <a:ea typeface="+mn-ea"/>
                <a:cs typeface="Arial" charset="0"/>
              </a:rPr>
              <a:t>© UPU 2020 – All rights reserved</a:t>
            </a:r>
          </a:p>
        </p:txBody>
      </p:sp>
    </p:spTree>
    <p:extLst>
      <p:ext uri="{BB962C8B-B14F-4D97-AF65-F5344CB8AC3E}">
        <p14:creationId xmlns:p14="http://schemas.microsoft.com/office/powerpoint/2010/main" val="1794379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432715" y="332656"/>
            <a:ext cx="5327915" cy="648072"/>
          </a:xfrm>
        </p:spPr>
        <p:txBody>
          <a:bodyPr lIns="0" tIns="0" rIns="0" bIns="0" anchor="t" anchorCtr="0"/>
          <a:lstStyle>
            <a:lvl1pPr>
              <a:defRPr>
                <a:solidFill>
                  <a:schemeClr val="bg1"/>
                </a:solidFill>
              </a:defRPr>
            </a:lvl1pPr>
          </a:lstStyle>
          <a:p>
            <a:r>
              <a:rPr lang="en-GB" noProof="0" dirty="0"/>
              <a:t>Title (</a:t>
            </a:r>
            <a:r>
              <a:rPr lang="en-GB" noProof="0" dirty="0" err="1"/>
              <a:t>verdana</a:t>
            </a:r>
            <a:r>
              <a:rPr lang="en-GB" noProof="0" dirty="0"/>
              <a:t> font size 18-28)</a:t>
            </a:r>
          </a:p>
        </p:txBody>
      </p:sp>
      <p:sp>
        <p:nvSpPr>
          <p:cNvPr id="3" name="Espace réservé du contenu 2"/>
          <p:cNvSpPr>
            <a:spLocks noGrp="1"/>
          </p:cNvSpPr>
          <p:nvPr>
            <p:ph idx="1" hasCustomPrompt="1"/>
          </p:nvPr>
        </p:nvSpPr>
        <p:spPr>
          <a:xfrm>
            <a:off x="623392" y="1556792"/>
            <a:ext cx="11376587" cy="4824536"/>
          </a:xfrm>
        </p:spPr>
        <p:txBody>
          <a:bodyPr lIns="0" tIns="0" rIns="0" bIns="0"/>
          <a:lstStyle>
            <a:lvl1pPr marL="0" indent="0">
              <a:buFont typeface="Arial" pitchFamily="34" charset="0"/>
              <a:buNone/>
              <a:tabLst/>
              <a:defRPr lang="de-CH" sz="1600" kern="1200" dirty="0" smtClean="0">
                <a:solidFill>
                  <a:schemeClr val="tx1"/>
                </a:solidFill>
                <a:latin typeface="Verdana" pitchFamily="34" charset="0"/>
                <a:ea typeface="Verdana" pitchFamily="34" charset="0"/>
                <a:cs typeface="Verdana" pitchFamily="34" charset="0"/>
              </a:defRPr>
            </a:lvl1pPr>
            <a:lvl2pPr marL="358775" indent="-358775">
              <a:spcBef>
                <a:spcPts val="600"/>
              </a:spcBef>
              <a:defRPr sz="1600"/>
            </a:lvl2pPr>
            <a:lvl3pPr marL="715963" indent="-357188">
              <a:spcBef>
                <a:spcPts val="600"/>
              </a:spcBef>
              <a:defRPr sz="1600"/>
            </a:lvl3pPr>
            <a:lvl4pPr marL="1074738" indent="-358775">
              <a:spcBef>
                <a:spcPts val="600"/>
              </a:spcBef>
              <a:defRPr sz="1600"/>
            </a:lvl4pPr>
            <a:lvl5pPr>
              <a:defRPr sz="1600"/>
            </a:lvl5pPr>
          </a:lstStyle>
          <a:p>
            <a:pPr lvl="0"/>
            <a:r>
              <a:rPr lang="en-GB" noProof="0" dirty="0"/>
              <a:t>Insert text here (</a:t>
            </a:r>
            <a:r>
              <a:rPr lang="en-GB" noProof="0" dirty="0" err="1"/>
              <a:t>verdana</a:t>
            </a:r>
            <a:r>
              <a:rPr lang="en-GB" noProof="0" dirty="0"/>
              <a:t> font size 16-26).</a:t>
            </a:r>
          </a:p>
          <a:p>
            <a:pPr lvl="0"/>
            <a:r>
              <a:rPr lang="en-GB" noProof="0" dirty="0"/>
              <a:t>Click to edit Master text styles</a:t>
            </a:r>
          </a:p>
        </p:txBody>
      </p:sp>
    </p:spTree>
    <p:extLst>
      <p:ext uri="{BB962C8B-B14F-4D97-AF65-F5344CB8AC3E}">
        <p14:creationId xmlns:p14="http://schemas.microsoft.com/office/powerpoint/2010/main" val="4241693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858"/>
            <a:ext cx="12193529" cy="6857141"/>
          </a:xfrm>
          <a:prstGeom prst="rect">
            <a:avLst/>
          </a:prstGeom>
        </p:spPr>
      </p:pic>
      <p:sp>
        <p:nvSpPr>
          <p:cNvPr id="2" name="Titre 1"/>
          <p:cNvSpPr>
            <a:spLocks noGrp="1"/>
          </p:cNvSpPr>
          <p:nvPr>
            <p:ph type="ctrTitle" hasCustomPrompt="1"/>
          </p:nvPr>
        </p:nvSpPr>
        <p:spPr>
          <a:xfrm>
            <a:off x="624000" y="2160000"/>
            <a:ext cx="10944608" cy="1440000"/>
          </a:xfrm>
        </p:spPr>
        <p:txBody>
          <a:bodyPr lIns="0" tIns="0" rIns="0" bIns="0" anchor="t">
            <a:normAutofit/>
          </a:bodyPr>
          <a:lstStyle>
            <a:lvl1pPr marL="0" indent="0" algn="l">
              <a:defRPr sz="3000" b="1" baseline="0">
                <a:solidFill>
                  <a:schemeClr val="bg1"/>
                </a:solidFill>
                <a:latin typeface="Verdana" pitchFamily="34" charset="0"/>
                <a:ea typeface="Verdana" pitchFamily="34" charset="0"/>
                <a:cs typeface="Verdana" pitchFamily="34" charset="0"/>
              </a:defRPr>
            </a:lvl1pPr>
          </a:lstStyle>
          <a:p>
            <a:r>
              <a:rPr lang="en-US" dirty="0" err="1"/>
              <a:t>Titre</a:t>
            </a:r>
            <a:r>
              <a:rPr lang="en-US" dirty="0"/>
              <a:t> de la </a:t>
            </a:r>
            <a:r>
              <a:rPr lang="en-US" dirty="0" err="1"/>
              <a:t>présentation</a:t>
            </a:r>
            <a:r>
              <a:rPr lang="en-US" dirty="0"/>
              <a:t> (Verdana 30–40 pts)</a:t>
            </a:r>
          </a:p>
        </p:txBody>
      </p:sp>
      <p:sp>
        <p:nvSpPr>
          <p:cNvPr id="3" name="Sous-titre 2"/>
          <p:cNvSpPr>
            <a:spLocks noGrp="1"/>
          </p:cNvSpPr>
          <p:nvPr>
            <p:ph type="subTitle" idx="1" hasCustomPrompt="1"/>
          </p:nvPr>
        </p:nvSpPr>
        <p:spPr>
          <a:xfrm>
            <a:off x="624000" y="3960000"/>
            <a:ext cx="10944608" cy="900000"/>
          </a:xfrm>
        </p:spPr>
        <p:txBody>
          <a:bodyPr lIns="0" tIns="0" rIns="0" bIns="0">
            <a:normAutofit/>
          </a:bodyPr>
          <a:lstStyle>
            <a:lvl1pPr marL="0" indent="0" algn="l">
              <a:spcBef>
                <a:spcPts val="0"/>
              </a:spcBef>
              <a:buNone/>
              <a:defRPr sz="2200" baseline="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Sous-titre ou nom (</a:t>
            </a:r>
            <a:r>
              <a:rPr lang="fr-FR" dirty="0" err="1"/>
              <a:t>Verdana</a:t>
            </a:r>
            <a:r>
              <a:rPr lang="fr-FR" dirty="0"/>
              <a:t> entre 22–32 pts)</a:t>
            </a:r>
          </a:p>
          <a:p>
            <a:endParaRPr lang="fr-FR" dirty="0"/>
          </a:p>
          <a:p>
            <a:endParaRPr lang="en-US" dirty="0"/>
          </a:p>
        </p:txBody>
      </p:sp>
      <p:sp>
        <p:nvSpPr>
          <p:cNvPr id="11" name="Espace réservé du texte 10"/>
          <p:cNvSpPr>
            <a:spLocks noGrp="1"/>
          </p:cNvSpPr>
          <p:nvPr>
            <p:ph type="body" sz="quarter" idx="14"/>
          </p:nvPr>
        </p:nvSpPr>
        <p:spPr>
          <a:xfrm>
            <a:off x="239184" y="6453188"/>
            <a:ext cx="5856816" cy="215900"/>
          </a:xfrm>
        </p:spPr>
        <p:txBody>
          <a:bodyPr>
            <a:noAutofit/>
          </a:bodyPr>
          <a:lstStyle>
            <a:lvl1pPr marL="0" indent="0">
              <a:buNone/>
              <a:defRPr sz="1000">
                <a:solidFill>
                  <a:schemeClr val="bg1"/>
                </a:solidFill>
                <a:latin typeface="Arial" pitchFamily="34" charset="0"/>
                <a:cs typeface="Arial" pitchFamily="34" charset="0"/>
              </a:defRPr>
            </a:lvl1pPr>
          </a:lstStyle>
          <a:p>
            <a:pPr lvl="0"/>
            <a:r>
              <a:rPr lang="fr-FR"/>
              <a:t>Modifier les styles du texte du masque</a:t>
            </a:r>
          </a:p>
        </p:txBody>
      </p:sp>
      <p:sp>
        <p:nvSpPr>
          <p:cNvPr id="12" name="ZoneTexte 11"/>
          <p:cNvSpPr txBox="1"/>
          <p:nvPr userDrawn="1"/>
        </p:nvSpPr>
        <p:spPr>
          <a:xfrm>
            <a:off x="7344139" y="6453337"/>
            <a:ext cx="4320480" cy="246221"/>
          </a:xfrm>
          <a:prstGeom prst="rect">
            <a:avLst/>
          </a:prstGeom>
          <a:noFill/>
        </p:spPr>
        <p:txBody>
          <a:bodyPr wrap="squar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fr-CH" sz="1000" b="0" i="0" u="none" strike="noStrike" kern="1200" cap="none" spc="0" normalizeH="0" baseline="0" noProof="0" dirty="0">
                <a:ln>
                  <a:noFill/>
                </a:ln>
                <a:solidFill>
                  <a:srgbClr val="FFFFFF"/>
                </a:solidFill>
                <a:effectLst/>
                <a:uLnTx/>
                <a:uFillTx/>
                <a:latin typeface="Verdana" pitchFamily="34" charset="0"/>
                <a:ea typeface="+mn-ea"/>
                <a:cs typeface="Arial" charset="0"/>
              </a:rPr>
              <a:t>© UPU 2021 – </a:t>
            </a:r>
            <a:r>
              <a:rPr lang="fr-CH" sz="1000" dirty="0">
                <a:solidFill>
                  <a:schemeClr val="bg1"/>
                </a:solidFill>
                <a:latin typeface="Verdana" pitchFamily="34" charset="0"/>
              </a:rPr>
              <a:t>Tous droits réservés</a:t>
            </a:r>
            <a:endParaRPr kumimoji="0" lang="fr-CH" sz="1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390648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624000" y="1555200"/>
            <a:ext cx="11232000" cy="4730400"/>
          </a:xfrm>
        </p:spPr>
        <p:txBody>
          <a:bodyPr lIns="0" tIns="0" rIns="0" bIns="0">
            <a:normAutofit/>
          </a:bodyPr>
          <a:lstStyle>
            <a:lvl1pPr marL="0" indent="0">
              <a:spcBef>
                <a:spcPts val="0"/>
              </a:spcBef>
              <a:buFont typeface="Arial" pitchFamily="34" charset="0"/>
              <a:buNone/>
              <a:defRPr lang="fr-FR" sz="1600" kern="1200" dirty="0" smtClean="0">
                <a:solidFill>
                  <a:schemeClr val="tx1"/>
                </a:solidFill>
                <a:latin typeface="Verdana" pitchFamily="34" charset="0"/>
                <a:ea typeface="Verdana" pitchFamily="34" charset="0"/>
                <a:cs typeface="Verdana" pitchFamily="34" charset="0"/>
              </a:defRPr>
            </a:lvl1pPr>
            <a:lvl2pPr marL="358775" indent="-358775">
              <a:spcBef>
                <a:spcPts val="600"/>
              </a:spcBef>
              <a:defRPr sz="1600"/>
            </a:lvl2pPr>
            <a:lvl3pPr marL="715963" indent="-357188">
              <a:spcBef>
                <a:spcPts val="600"/>
              </a:spcBef>
              <a:defRPr sz="1600"/>
            </a:lvl3pPr>
            <a:lvl4pPr marL="1074738" indent="-357188">
              <a:spcBef>
                <a:spcPts val="600"/>
              </a:spcBef>
              <a:defRPr sz="1600"/>
            </a:lvl4pPr>
            <a:lvl5pPr marL="1828800" indent="0">
              <a:buNone/>
              <a:defRPr/>
            </a:lvl5pPr>
          </a:lstStyle>
          <a:p>
            <a:pPr lvl="0"/>
            <a:r>
              <a:rPr lang="fr-FR" dirty="0"/>
              <a:t>Insérez le texte ici (</a:t>
            </a:r>
            <a:r>
              <a:rPr lang="fr-FR" dirty="0" err="1"/>
              <a:t>Verdana</a:t>
            </a:r>
            <a:r>
              <a:rPr lang="fr-FR" dirty="0"/>
              <a:t> entre 16–26 pts)</a:t>
            </a:r>
          </a:p>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p:txBody>
      </p:sp>
      <p:sp>
        <p:nvSpPr>
          <p:cNvPr id="4" name="Espace réservé du numéro de diapositive 3"/>
          <p:cNvSpPr>
            <a:spLocks noGrp="1"/>
          </p:cNvSpPr>
          <p:nvPr>
            <p:ph type="sldNum" sz="quarter" idx="10"/>
          </p:nvPr>
        </p:nvSpPr>
        <p:spPr>
          <a:xfrm>
            <a:off x="11311056" y="6396569"/>
            <a:ext cx="623392" cy="365125"/>
          </a:xfrm>
        </p:spPr>
        <p:txBody>
          <a:bodyPr/>
          <a:lstStyle>
            <a:lvl1pPr>
              <a:defRPr sz="1000">
                <a:solidFill>
                  <a:srgbClr val="1F497D"/>
                </a:solidFill>
                <a:latin typeface="Verdana" panose="020B0604030504040204" pitchFamily="34" charset="0"/>
                <a:ea typeface="Verdana" panose="020B0604030504040204" pitchFamily="34" charset="0"/>
                <a:cs typeface="Verdana" panose="020B0604030504040204" pitchFamily="34" charset="0"/>
              </a:defRPr>
            </a:lvl1pPr>
          </a:lstStyle>
          <a:p>
            <a:fld id="{B92F0E14-B3F5-4979-98FB-A1021DCCF08E}" type="slidenum">
              <a:rPr lang="fr-CH" smtClean="0"/>
              <a:pPr/>
              <a:t>‹#›</a:t>
            </a:fld>
            <a:endParaRPr lang="fr-CH" dirty="0"/>
          </a:p>
        </p:txBody>
      </p:sp>
      <p:pic>
        <p:nvPicPr>
          <p:cNvPr id="5" name="Picture 2">
            <a:extLst>
              <a:ext uri="{FF2B5EF4-FFF2-40B4-BE49-F238E27FC236}">
                <a16:creationId xmlns:a16="http://schemas.microsoft.com/office/drawing/2014/main" id="{843BCEB2-A9B8-430E-B1F6-02E0024C362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7328" y="6308456"/>
            <a:ext cx="1248139" cy="50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173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pic>
        <p:nvPicPr>
          <p:cNvPr id="6" name="Picture 9" descr="fond_page_titre_ppt_en"/>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11"/>
          <p:cNvSpPr txBox="1">
            <a:spLocks noChangeArrowheads="1"/>
          </p:cNvSpPr>
          <p:nvPr userDrawn="1"/>
        </p:nvSpPr>
        <p:spPr bwMode="auto">
          <a:xfrm>
            <a:off x="7344834" y="6453188"/>
            <a:ext cx="4320117" cy="246062"/>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ct val="50000"/>
              </a:spcBef>
              <a:defRPr/>
            </a:pPr>
            <a:r>
              <a:rPr lang="fr-CH" sz="1000" dirty="0">
                <a:solidFill>
                  <a:srgbClr val="FFFFFF"/>
                </a:solidFill>
                <a:latin typeface="Verdana" pitchFamily="34" charset="0"/>
                <a:cs typeface="Arial" pitchFamily="34" charset="0"/>
              </a:rPr>
              <a:t>© UPU 2021 – All </a:t>
            </a:r>
            <a:r>
              <a:rPr lang="fr-CH" sz="1000" dirty="0" err="1">
                <a:solidFill>
                  <a:srgbClr val="FFFFFF"/>
                </a:solidFill>
                <a:latin typeface="Verdana" pitchFamily="34" charset="0"/>
                <a:cs typeface="Arial" pitchFamily="34" charset="0"/>
              </a:rPr>
              <a:t>rights</a:t>
            </a:r>
            <a:r>
              <a:rPr lang="fr-CH" sz="1000" dirty="0">
                <a:solidFill>
                  <a:srgbClr val="FFFFFF"/>
                </a:solidFill>
                <a:latin typeface="Verdana" pitchFamily="34" charset="0"/>
                <a:cs typeface="Arial" pitchFamily="34" charset="0"/>
              </a:rPr>
              <a:t> </a:t>
            </a:r>
            <a:r>
              <a:rPr lang="fr-CH" sz="1000" dirty="0" err="1">
                <a:solidFill>
                  <a:srgbClr val="FFFFFF"/>
                </a:solidFill>
                <a:latin typeface="Verdana" pitchFamily="34" charset="0"/>
                <a:cs typeface="Arial" pitchFamily="34" charset="0"/>
              </a:rPr>
              <a:t>reserved</a:t>
            </a:r>
            <a:endParaRPr lang="fr-CH" sz="1000" dirty="0">
              <a:solidFill>
                <a:srgbClr val="FFFFFF"/>
              </a:solidFill>
              <a:latin typeface="Verdana" pitchFamily="34" charset="0"/>
              <a:cs typeface="Arial" pitchFamily="34" charset="0"/>
            </a:endParaRPr>
          </a:p>
        </p:txBody>
      </p:sp>
      <p:sp>
        <p:nvSpPr>
          <p:cNvPr id="2" name="Titre 1"/>
          <p:cNvSpPr>
            <a:spLocks noGrp="1"/>
          </p:cNvSpPr>
          <p:nvPr>
            <p:ph type="ctrTitle"/>
          </p:nvPr>
        </p:nvSpPr>
        <p:spPr>
          <a:xfrm>
            <a:off x="2540000" y="2057400"/>
            <a:ext cx="9888000" cy="1440000"/>
          </a:xfrm>
        </p:spPr>
        <p:txBody>
          <a:bodyPr>
            <a:normAutofit/>
          </a:bodyPr>
          <a:lstStyle>
            <a:lvl1pPr marL="0" indent="0" algn="l">
              <a:defRPr sz="3000" b="1">
                <a:solidFill>
                  <a:schemeClr val="bg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3" name="Sous-titre 2"/>
          <p:cNvSpPr>
            <a:spLocks noGrp="1"/>
          </p:cNvSpPr>
          <p:nvPr>
            <p:ph type="subTitle" idx="1"/>
          </p:nvPr>
        </p:nvSpPr>
        <p:spPr>
          <a:xfrm>
            <a:off x="1968000" y="3960000"/>
            <a:ext cx="9888000" cy="900000"/>
          </a:xfrm>
        </p:spPr>
        <p:txBody>
          <a:bodyPr>
            <a:normAutofit/>
          </a:bodyPr>
          <a:lstStyle>
            <a:lvl1pPr marL="0" indent="0" algn="l">
              <a:spcBef>
                <a:spcPts val="0"/>
              </a:spcBef>
              <a:buNone/>
              <a:defRPr sz="22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Rectangle 3"/>
          <p:cNvSpPr>
            <a:spLocks noChangeArrowheads="1"/>
          </p:cNvSpPr>
          <p:nvPr userDrawn="1"/>
        </p:nvSpPr>
        <p:spPr bwMode="auto">
          <a:xfrm>
            <a:off x="185534" y="6450505"/>
            <a:ext cx="572347" cy="180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buFont typeface="Arial" charset="0"/>
              <a:defRPr sz="1600">
                <a:solidFill>
                  <a:schemeClr val="tx1"/>
                </a:solidFill>
                <a:latin typeface="Verdana" pitchFamily="34" charset="0"/>
                <a:ea typeface="Verdana" pitchFamily="34" charset="0"/>
                <a:cs typeface="Verdana" pitchFamily="34" charset="0"/>
              </a:defRPr>
            </a:lvl1pPr>
            <a:lvl2pPr marL="742950" indent="-285750" eaLnBrk="0" hangingPunct="0">
              <a:spcBef>
                <a:spcPts val="600"/>
              </a:spcBef>
              <a:buFont typeface="Arial" charset="0"/>
              <a:buChar char="–"/>
              <a:defRPr sz="1600">
                <a:solidFill>
                  <a:schemeClr val="tx1"/>
                </a:solidFill>
                <a:latin typeface="Verdana" pitchFamily="34" charset="0"/>
                <a:ea typeface="Verdana" pitchFamily="34" charset="0"/>
                <a:cs typeface="Verdana" pitchFamily="34" charset="0"/>
              </a:defRPr>
            </a:lvl2pPr>
            <a:lvl3pPr marL="1143000" indent="-228600" eaLnBrk="0" hangingPunct="0">
              <a:spcBef>
                <a:spcPts val="600"/>
              </a:spcBef>
              <a:buFont typeface="Arial" charset="0"/>
              <a:buChar char="•"/>
              <a:defRPr sz="1600">
                <a:solidFill>
                  <a:schemeClr val="tx1"/>
                </a:solidFill>
                <a:latin typeface="Verdana" pitchFamily="34" charset="0"/>
                <a:ea typeface="Verdana" pitchFamily="34" charset="0"/>
                <a:cs typeface="Verdana" pitchFamily="34" charset="0"/>
              </a:defRPr>
            </a:lvl3pPr>
            <a:lvl4pPr marL="1600200" indent="-228600" eaLnBrk="0" hangingPunct="0">
              <a:spcBef>
                <a:spcPts val="600"/>
              </a:spcBef>
              <a:buFont typeface="Arial" charset="0"/>
              <a:buChar char="–"/>
              <a:defRPr sz="1600">
                <a:solidFill>
                  <a:schemeClr val="tx1"/>
                </a:solidFill>
                <a:latin typeface="Verdana" pitchFamily="34" charset="0"/>
                <a:ea typeface="Verdana" pitchFamily="34" charset="0"/>
                <a:cs typeface="Verdana" pitchFamily="34" charset="0"/>
              </a:defRPr>
            </a:lvl4pPr>
            <a:lvl5pPr marL="2057400" indent="-228600" eaLnBrk="0" hangingPunct="0">
              <a:spcBef>
                <a:spcPct val="20000"/>
              </a:spcBef>
              <a:buFont typeface="Arial" charset="0"/>
              <a:buChar char="»"/>
              <a:defRPr sz="1600">
                <a:solidFill>
                  <a:schemeClr val="tx1"/>
                </a:solidFill>
                <a:latin typeface="Verdana" pitchFamily="34" charset="0"/>
                <a:ea typeface="Verdana" pitchFamily="34" charset="0"/>
                <a:cs typeface="Verdana"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Verdana" pitchFamily="34" charset="0"/>
                <a:ea typeface="Verdana" pitchFamily="34" charset="0"/>
                <a:cs typeface="Verdana"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Verdana" pitchFamily="34" charset="0"/>
                <a:ea typeface="Verdana" pitchFamily="34" charset="0"/>
                <a:cs typeface="Verdana"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Verdana" pitchFamily="34" charset="0"/>
                <a:ea typeface="Verdana" pitchFamily="34" charset="0"/>
                <a:cs typeface="Verdana"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Verdana" pitchFamily="34" charset="0"/>
                <a:ea typeface="Verdana" pitchFamily="34" charset="0"/>
                <a:cs typeface="Verdana" pitchFamily="34" charset="0"/>
              </a:defRPr>
            </a:lvl9pPr>
          </a:lstStyle>
          <a:p>
            <a:pPr eaLnBrk="1" hangingPunct="1">
              <a:buFontTx/>
              <a:buNone/>
            </a:pPr>
            <a:r>
              <a:rPr lang="fr-CH" altLang="fr-FR" sz="1000" b="1" dirty="0">
                <a:solidFill>
                  <a:schemeClr val="bg1"/>
                </a:solidFill>
                <a:latin typeface="Arial" charset="0"/>
                <a:ea typeface="ＭＳ Ｐゴシック" pitchFamily="34" charset="-128"/>
                <a:cs typeface="Arial" charset="0"/>
              </a:rPr>
              <a:t>UPU.IB</a:t>
            </a:r>
          </a:p>
        </p:txBody>
      </p:sp>
    </p:spTree>
    <p:extLst>
      <p:ext uri="{BB962C8B-B14F-4D97-AF65-F5344CB8AC3E}">
        <p14:creationId xmlns:p14="http://schemas.microsoft.com/office/powerpoint/2010/main" val="9104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Section 1">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21954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ection 2">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57368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ection 3">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782515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ection 4">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821086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1399142"/>
            <a:ext cx="12192001" cy="5471558"/>
          </a:xfrm>
          <a:prstGeom prst="rect">
            <a:avLst/>
          </a:prstGeom>
          <a:solidFill>
            <a:srgbClr val="005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 y="0"/>
            <a:ext cx="12192000" cy="1399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408805"/>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888480"/>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CF95317E-8DD2-4A87-B231-2EF140600F88}" type="datetimeFigureOut">
              <a:rPr lang="en-US" smtClean="0"/>
              <a:pPr/>
              <a:t>11/2/2022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AB4258F-48D1-4902-98DD-2AAA941925EC}" type="slidenum">
              <a:rPr lang="en-US" smtClean="0"/>
              <a:pPr/>
              <a:t>‹#›</a:t>
            </a:fld>
            <a:endParaRPr 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3078" y="407946"/>
            <a:ext cx="2184512" cy="581055"/>
          </a:xfrm>
          <a:prstGeom prst="rect">
            <a:avLst/>
          </a:prstGeom>
        </p:spPr>
      </p:pic>
    </p:spTree>
    <p:extLst>
      <p:ext uri="{BB962C8B-B14F-4D97-AF65-F5344CB8AC3E}">
        <p14:creationId xmlns:p14="http://schemas.microsoft.com/office/powerpoint/2010/main" val="66090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228600" indent="-228600">
              <a:buClr>
                <a:schemeClr val="accent1"/>
              </a:buClr>
              <a:buFont typeface="Wingdings" panose="05000000000000000000" pitchFamily="2" charset="2"/>
              <a:buChar char="§"/>
              <a:defRPr/>
            </a:lvl1pPr>
            <a:lvl2pPr marL="685800" indent="-228600">
              <a:buClr>
                <a:schemeClr val="accent1"/>
              </a:buClr>
              <a:buFont typeface="Wingdings" panose="05000000000000000000" pitchFamily="2" charset="2"/>
              <a:buChar char="§"/>
              <a:defRPr/>
            </a:lvl2pPr>
            <a:lvl3pPr marL="1143000" indent="-228600">
              <a:buClr>
                <a:schemeClr val="accent1"/>
              </a:buClr>
              <a:buFont typeface="Wingdings" panose="05000000000000000000" pitchFamily="2" charset="2"/>
              <a:buChar char="§"/>
              <a:defRPr/>
            </a:lvl3pPr>
            <a:lvl4pPr marL="1600200" indent="-228600">
              <a:buClr>
                <a:schemeClr val="accent1"/>
              </a:buClr>
              <a:buFont typeface="Wingdings" panose="05000000000000000000" pitchFamily="2" charset="2"/>
              <a:buChar char="§"/>
              <a:defRPr/>
            </a:lvl4pPr>
            <a:lvl5pPr marL="2057400" indent="-228600">
              <a:buClr>
                <a:schemeClr val="accent1"/>
              </a:buClr>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F95317E-8DD2-4A87-B231-2EF140600F8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4258F-48D1-4902-98DD-2AAA941925EC}" type="slidenum">
              <a:rPr lang="en-US" smtClean="0"/>
              <a:t>‹#›</a:t>
            </a:fld>
            <a:endParaRPr lang="en-US"/>
          </a:p>
        </p:txBody>
      </p:sp>
    </p:spTree>
    <p:extLst>
      <p:ext uri="{BB962C8B-B14F-4D97-AF65-F5344CB8AC3E}">
        <p14:creationId xmlns:p14="http://schemas.microsoft.com/office/powerpoint/2010/main" val="28136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228600" indent="-228600">
              <a:buClr>
                <a:schemeClr val="accent1"/>
              </a:buClr>
              <a:buFont typeface="Wingdings" panose="05000000000000000000" pitchFamily="2" charset="2"/>
              <a:buChar char="§"/>
              <a:defRPr/>
            </a:lvl1pPr>
            <a:lvl2pPr marL="685800" indent="-228600">
              <a:buClr>
                <a:schemeClr val="accent1"/>
              </a:buClr>
              <a:buFont typeface="Wingdings" panose="05000000000000000000" pitchFamily="2" charset="2"/>
              <a:buChar char="§"/>
              <a:defRPr/>
            </a:lvl2pPr>
            <a:lvl3pPr marL="1143000" indent="-228600">
              <a:buClr>
                <a:schemeClr val="accent1"/>
              </a:buClr>
              <a:buFont typeface="Wingdings" panose="05000000000000000000" pitchFamily="2" charset="2"/>
              <a:buChar char="§"/>
              <a:defRPr/>
            </a:lvl3pPr>
            <a:lvl4pPr marL="1600200" indent="-228600">
              <a:buClr>
                <a:schemeClr val="accent1"/>
              </a:buClr>
              <a:buFont typeface="Wingdings" panose="05000000000000000000" pitchFamily="2" charset="2"/>
              <a:buChar char="§"/>
              <a:defRPr/>
            </a:lvl4pPr>
            <a:lvl5pPr marL="2057400" indent="-228600">
              <a:buClr>
                <a:schemeClr val="accent1"/>
              </a:buClr>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marL="228600" indent="-228600">
              <a:buClr>
                <a:schemeClr val="accent1"/>
              </a:buClr>
              <a:buFont typeface="Wingdings" panose="05000000000000000000" pitchFamily="2" charset="2"/>
              <a:buChar char="§"/>
              <a:defRPr/>
            </a:lvl1pPr>
            <a:lvl2pPr marL="685800" indent="-228600">
              <a:buClr>
                <a:schemeClr val="accent1"/>
              </a:buClr>
              <a:buFont typeface="Wingdings" panose="05000000000000000000" pitchFamily="2" charset="2"/>
              <a:buChar char="§"/>
              <a:defRPr/>
            </a:lvl2pPr>
            <a:lvl3pPr marL="1143000" indent="-228600">
              <a:buClr>
                <a:schemeClr val="accent1"/>
              </a:buClr>
              <a:buFont typeface="Wingdings" panose="05000000000000000000" pitchFamily="2" charset="2"/>
              <a:buChar char="§"/>
              <a:defRPr/>
            </a:lvl3pPr>
            <a:lvl4pPr marL="1600200" indent="-228600">
              <a:buClr>
                <a:schemeClr val="accent1"/>
              </a:buClr>
              <a:buFont typeface="Wingdings" panose="05000000000000000000" pitchFamily="2" charset="2"/>
              <a:buChar char="§"/>
              <a:defRPr/>
            </a:lvl4pPr>
            <a:lvl5pPr marL="2057400" indent="-228600">
              <a:buClr>
                <a:schemeClr val="accent1"/>
              </a:buClr>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F95317E-8DD2-4A87-B231-2EF140600F8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4258F-48D1-4902-98DD-2AAA941925EC}" type="slidenum">
              <a:rPr lang="en-US" smtClean="0"/>
              <a:t>‹#›</a:t>
            </a:fld>
            <a:endParaRPr lang="en-US"/>
          </a:p>
        </p:txBody>
      </p:sp>
    </p:spTree>
    <p:extLst>
      <p:ext uri="{BB962C8B-B14F-4D97-AF65-F5344CB8AC3E}">
        <p14:creationId xmlns:p14="http://schemas.microsoft.com/office/powerpoint/2010/main" val="57131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0">
                <a:solidFill>
                  <a:srgbClr val="00519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Clr>
                <a:schemeClr val="accent1"/>
              </a:buClr>
              <a:buFont typeface="Wingdings" panose="05000000000000000000" pitchFamily="2" charset="2"/>
              <a:buChar char="§"/>
              <a:defRPr/>
            </a:lvl1pPr>
            <a:lvl2pPr marL="685800" indent="-228600">
              <a:buClr>
                <a:schemeClr val="accent1"/>
              </a:buClr>
              <a:buFont typeface="Wingdings" panose="05000000000000000000" pitchFamily="2" charset="2"/>
              <a:buChar char="§"/>
              <a:defRPr/>
            </a:lvl2pPr>
            <a:lvl3pPr marL="1143000" indent="-228600">
              <a:buClr>
                <a:schemeClr val="accent1"/>
              </a:buClr>
              <a:buFont typeface="Wingdings" panose="05000000000000000000" pitchFamily="2" charset="2"/>
              <a:buChar char="§"/>
              <a:defRPr/>
            </a:lvl3pPr>
            <a:lvl4pPr marL="1600200" indent="-228600">
              <a:buClr>
                <a:schemeClr val="accent1"/>
              </a:buClr>
              <a:buFont typeface="Wingdings" panose="05000000000000000000" pitchFamily="2" charset="2"/>
              <a:buChar char="§"/>
              <a:defRPr/>
            </a:lvl4pPr>
            <a:lvl5pPr marL="2057400" indent="-228600">
              <a:buClr>
                <a:schemeClr val="accent1"/>
              </a:buClr>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72200" y="1681163"/>
            <a:ext cx="5183188" cy="823912"/>
          </a:xfrm>
        </p:spPr>
        <p:txBody>
          <a:bodyPr anchor="b">
            <a:normAutofit/>
          </a:bodyPr>
          <a:lstStyle>
            <a:lvl1pPr marL="0" indent="0">
              <a:buNone/>
              <a:defRPr lang="en-US" sz="2400" b="0" kern="1200" dirty="0" smtClean="0">
                <a:solidFill>
                  <a:srgbClr val="00519D"/>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Clr>
                <a:schemeClr val="accent1"/>
              </a:buClr>
              <a:buFont typeface="Wingdings" panose="05000000000000000000" pitchFamily="2" charset="2"/>
              <a:buChar char="§"/>
              <a:defRPr/>
            </a:lvl1pPr>
            <a:lvl2pPr marL="685800" indent="-228600">
              <a:buClr>
                <a:schemeClr val="accent1"/>
              </a:buClr>
              <a:buFont typeface="Wingdings" panose="05000000000000000000" pitchFamily="2" charset="2"/>
              <a:buChar char="§"/>
              <a:defRPr/>
            </a:lvl2pPr>
            <a:lvl3pPr marL="1143000" indent="-228600">
              <a:buClr>
                <a:schemeClr val="accent1"/>
              </a:buClr>
              <a:buFont typeface="Wingdings" panose="05000000000000000000" pitchFamily="2" charset="2"/>
              <a:buChar char="§"/>
              <a:defRPr/>
            </a:lvl3pPr>
            <a:lvl4pPr marL="1600200" indent="-228600">
              <a:buClr>
                <a:schemeClr val="accent1"/>
              </a:buClr>
              <a:buFont typeface="Wingdings" panose="05000000000000000000" pitchFamily="2" charset="2"/>
              <a:buChar char="§"/>
              <a:defRPr/>
            </a:lvl4pPr>
            <a:lvl5pPr marL="2057400" indent="-228600">
              <a:buClr>
                <a:schemeClr val="accent1"/>
              </a:buClr>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F95317E-8DD2-4A87-B231-2EF140600F88}"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4258F-48D1-4902-98DD-2AAA941925EC}" type="slidenum">
              <a:rPr lang="en-US" smtClean="0"/>
              <a:t>‹#›</a:t>
            </a:fld>
            <a:endParaRPr lang="en-US"/>
          </a:p>
        </p:txBody>
      </p:sp>
      <p:sp>
        <p:nvSpPr>
          <p:cNvPr id="10" name="Title 1"/>
          <p:cNvSpPr>
            <a:spLocks noGrp="1"/>
          </p:cNvSpPr>
          <p:nvPr>
            <p:ph type="title"/>
          </p:nvPr>
        </p:nvSpPr>
        <p:spPr>
          <a:xfrm>
            <a:off x="1355990" y="67666"/>
            <a:ext cx="10515600" cy="1325563"/>
          </a:xfrm>
        </p:spPr>
        <p:txBody>
          <a:bodyPr/>
          <a:lstStyle/>
          <a:p>
            <a:r>
              <a:rPr lang="en-US"/>
              <a:t>Click to edit Master title style</a:t>
            </a:r>
          </a:p>
        </p:txBody>
      </p:sp>
    </p:spTree>
    <p:extLst>
      <p:ext uri="{BB962C8B-B14F-4D97-AF65-F5344CB8AC3E}">
        <p14:creationId xmlns:p14="http://schemas.microsoft.com/office/powerpoint/2010/main" val="34631785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2.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
            <a:ext cx="12192000" cy="13151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a:solidFill>
                <a:srgbClr val="FFFFFF"/>
              </a:solidFill>
            </a:endParaRPr>
          </a:p>
        </p:txBody>
      </p:sp>
      <p:pic>
        <p:nvPicPr>
          <p:cNvPr id="17" name="Image 10"/>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2764" y="294714"/>
            <a:ext cx="3578088" cy="771525"/>
          </a:xfrm>
          <a:prstGeom prst="rect">
            <a:avLst/>
          </a:prstGeom>
        </p:spPr>
      </p:pic>
    </p:spTree>
    <p:extLst>
      <p:ext uri="{BB962C8B-B14F-4D97-AF65-F5344CB8AC3E}">
        <p14:creationId xmlns:p14="http://schemas.microsoft.com/office/powerpoint/2010/main" val="299808351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 y="0"/>
            <a:ext cx="12192000" cy="1399142"/>
          </a:xfrm>
          <a:prstGeom prst="rect">
            <a:avLst/>
          </a:prstGeom>
          <a:solidFill>
            <a:srgbClr val="005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pic>
        <p:nvPicPr>
          <p:cNvPr id="11" name="Picture 10"/>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543078" y="404338"/>
            <a:ext cx="2184512" cy="581055"/>
          </a:xfrm>
          <a:prstGeom prst="rect">
            <a:avLst/>
          </a:prstGeom>
        </p:spPr>
      </p:pic>
      <p:sp>
        <p:nvSpPr>
          <p:cNvPr id="7" name="Rectangle 6"/>
          <p:cNvSpPr/>
          <p:nvPr userDrawn="1"/>
        </p:nvSpPr>
        <p:spPr>
          <a:xfrm>
            <a:off x="0" y="1399142"/>
            <a:ext cx="12192001" cy="54715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2" name="Title Placeholder 1"/>
          <p:cNvSpPr>
            <a:spLocks noGrp="1"/>
          </p:cNvSpPr>
          <p:nvPr>
            <p:ph type="title"/>
          </p:nvPr>
        </p:nvSpPr>
        <p:spPr>
          <a:xfrm>
            <a:off x="1355990" y="6766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55990" y="1528166"/>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55990" y="6367367"/>
            <a:ext cx="27432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CF95317E-8DD2-4A87-B231-2EF140600F88}" type="datetimeFigureOut">
              <a:rPr lang="en-US" smtClean="0"/>
              <a:pPr/>
              <a:t>11/2/2022</a:t>
            </a:fld>
            <a:endParaRPr lang="en-US"/>
          </a:p>
        </p:txBody>
      </p:sp>
      <p:sp>
        <p:nvSpPr>
          <p:cNvPr id="5" name="Footer Placeholder 4"/>
          <p:cNvSpPr>
            <a:spLocks noGrp="1"/>
          </p:cNvSpPr>
          <p:nvPr>
            <p:ph type="ftr" sz="quarter" idx="3"/>
          </p:nvPr>
        </p:nvSpPr>
        <p:spPr>
          <a:xfrm>
            <a:off x="4556390" y="6367367"/>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9128390" y="6367367"/>
            <a:ext cx="2743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EAB4258F-48D1-4902-98DD-2AAA941925EC}" type="slidenum">
              <a:rPr lang="en-US" smtClean="0"/>
              <a:pPr/>
              <a:t>‹#›</a:t>
            </a:fld>
            <a:endParaRPr lang="en-US"/>
          </a:p>
        </p:txBody>
      </p:sp>
    </p:spTree>
    <p:extLst>
      <p:ext uri="{BB962C8B-B14F-4D97-AF65-F5344CB8AC3E}">
        <p14:creationId xmlns:p14="http://schemas.microsoft.com/office/powerpoint/2010/main" val="30792138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txStyles>
    <p:titleStyle>
      <a:lvl1pPr algn="r"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571500" indent="-571500" algn="l" defTabSz="914400" rtl="0" eaLnBrk="1" latinLnBrk="0" hangingPunct="1">
        <a:lnSpc>
          <a:spcPct val="90000"/>
        </a:lnSpc>
        <a:spcBef>
          <a:spcPts val="1000"/>
        </a:spcBef>
        <a:buClr>
          <a:schemeClr val="accent1"/>
        </a:buClr>
        <a:buFont typeface="Wingdings" panose="05000000000000000000" pitchFamily="2" charset="2"/>
        <a:buChar char="§"/>
        <a:defRPr sz="36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chemeClr val="accent1"/>
        </a:buClr>
        <a:buFont typeface="Wingdings" panose="05000000000000000000" pitchFamily="2" charset="2"/>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1" descr="fond_page_courante_ppt_en"/>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2192000" cy="6864350"/>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titre 1"/>
          <p:cNvSpPr>
            <a:spLocks noGrp="1"/>
          </p:cNvSpPr>
          <p:nvPr>
            <p:ph type="title"/>
          </p:nvPr>
        </p:nvSpPr>
        <p:spPr>
          <a:xfrm>
            <a:off x="6244795" y="332656"/>
            <a:ext cx="5611845" cy="648072"/>
          </a:xfrm>
          <a:prstGeom prst="rect">
            <a:avLst/>
          </a:prstGeom>
        </p:spPr>
        <p:txBody>
          <a:bodyPr vert="horz" lIns="0" tIns="0" rIns="0" bIns="0" rtlCol="0" anchor="t" anchorCtr="0">
            <a:normAutofit/>
          </a:bodyPr>
          <a:lstStyle/>
          <a:p>
            <a:r>
              <a:rPr lang="en-GB" noProof="0" dirty="0"/>
              <a:t>Title (</a:t>
            </a:r>
            <a:r>
              <a:rPr lang="en-GB" noProof="0" dirty="0" err="1"/>
              <a:t>verdana</a:t>
            </a:r>
            <a:r>
              <a:rPr lang="en-GB" noProof="0" dirty="0"/>
              <a:t> font size 18-28)</a:t>
            </a:r>
          </a:p>
        </p:txBody>
      </p:sp>
      <p:sp>
        <p:nvSpPr>
          <p:cNvPr id="3" name="Espace réservé du texte 2"/>
          <p:cNvSpPr>
            <a:spLocks noGrp="1"/>
          </p:cNvSpPr>
          <p:nvPr>
            <p:ph type="body" idx="1"/>
          </p:nvPr>
        </p:nvSpPr>
        <p:spPr>
          <a:xfrm>
            <a:off x="623392" y="1556792"/>
            <a:ext cx="11233248" cy="4731751"/>
          </a:xfrm>
          <a:prstGeom prst="rect">
            <a:avLst/>
          </a:prstGeom>
        </p:spPr>
        <p:txBody>
          <a:bodyPr vert="horz" lIns="0" tIns="0" rIns="0" bIns="0" rtlCol="0">
            <a:normAutofit/>
          </a:bodyPr>
          <a:lstStyle/>
          <a:p>
            <a:pPr lvl="0"/>
            <a:r>
              <a:rPr lang="en-GB" noProof="0" dirty="0"/>
              <a:t>Insert text here (</a:t>
            </a:r>
            <a:r>
              <a:rPr lang="en-GB" noProof="0" dirty="0" err="1"/>
              <a:t>verdana</a:t>
            </a:r>
            <a:r>
              <a:rPr lang="en-GB" noProof="0" dirty="0"/>
              <a:t> font size 16-26).</a:t>
            </a:r>
          </a:p>
        </p:txBody>
      </p:sp>
      <p:sp>
        <p:nvSpPr>
          <p:cNvPr id="8" name="ZoneTexte 7"/>
          <p:cNvSpPr txBox="1"/>
          <p:nvPr userDrawn="1"/>
        </p:nvSpPr>
        <p:spPr>
          <a:xfrm>
            <a:off x="7344139" y="6453337"/>
            <a:ext cx="4320480" cy="246221"/>
          </a:xfrm>
          <a:prstGeom prst="rect">
            <a:avLst/>
          </a:prstGeom>
          <a:noFill/>
        </p:spPr>
        <p:txBody>
          <a:bodyPr wrap="squar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9ED1230-D57C-43F6-BC3D-888758FDD2FD}" type="slidenum">
              <a:rPr kumimoji="0" lang="en-GB" sz="1000" b="0" i="0" u="none" strike="noStrike" kern="1200" cap="none" spc="0" normalizeH="0" baseline="0" noProof="0" smtClean="0">
                <a:ln>
                  <a:noFill/>
                </a:ln>
                <a:solidFill>
                  <a:schemeClr val="tx2"/>
                </a:solidFill>
                <a:effectLst/>
                <a:uLnTx/>
                <a:uFillTx/>
                <a:latin typeface="Verdana" pitchFamily="34" charset="0"/>
                <a:ea typeface="+mn-ea"/>
                <a:cs typeface="Arial" charset="0"/>
              </a:rPr>
              <a:pPr marL="0" marR="0" lvl="0" indent="0" algn="r" defTabSz="914400" rtl="0" eaLnBrk="1" fontAlgn="base" latinLnBrk="0" hangingPunct="1">
                <a:lnSpc>
                  <a:spcPct val="100000"/>
                </a:lnSpc>
                <a:spcBef>
                  <a:spcPct val="50000"/>
                </a:spcBef>
                <a:spcAft>
                  <a:spcPct val="0"/>
                </a:spcAft>
                <a:buClrTx/>
                <a:buSzTx/>
                <a:buFontTx/>
                <a:buNone/>
                <a:tabLst/>
                <a:defRPr/>
              </a:pPr>
              <a:t>‹#›</a:t>
            </a:fld>
            <a:endParaRPr kumimoji="0" lang="en-GB" sz="1000" b="0" i="0" u="none" strike="noStrike" kern="1200" cap="none" spc="0" normalizeH="0" baseline="0" noProof="0" dirty="0">
              <a:ln>
                <a:noFill/>
              </a:ln>
              <a:solidFill>
                <a:schemeClr val="tx2"/>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050603041"/>
      </p:ext>
    </p:extLst>
  </p:cSld>
  <p:clrMap bg1="lt1" tx1="dk1" bg2="lt2" tx2="dk2" accent1="accent1" accent2="accent2" accent3="accent3" accent4="accent4" accent5="accent5" accent6="accent6" hlink="hlink" folHlink="folHlink"/>
  <p:sldLayoutIdLst>
    <p:sldLayoutId id="2147483774" r:id="rId1"/>
    <p:sldLayoutId id="2147483775" r:id="rId2"/>
  </p:sldLayoutIdLst>
  <p:txStyles>
    <p:titleStyle>
      <a:lvl1pPr algn="l" defTabSz="914400" rtl="0" eaLnBrk="1" latinLnBrk="0" hangingPunct="1">
        <a:spcBef>
          <a:spcPct val="0"/>
        </a:spcBef>
        <a:buNone/>
        <a:defRPr sz="1800" b="1" kern="1200">
          <a:solidFill>
            <a:schemeClr val="bg1"/>
          </a:solidFill>
          <a:latin typeface="Verdana" pitchFamily="34" charset="0"/>
          <a:ea typeface="Verdana" pitchFamily="34" charset="0"/>
          <a:cs typeface="Verdana" pitchFamily="34" charset="0"/>
        </a:defRPr>
      </a:lvl1pPr>
    </p:titleStyle>
    <p:bodyStyle>
      <a:lvl1pPr marL="0" indent="0" algn="l" defTabSz="914400" rtl="0" eaLnBrk="1" latinLnBrk="0" hangingPunct="1">
        <a:spcBef>
          <a:spcPts val="0"/>
        </a:spcBef>
        <a:buFont typeface="Arial" pitchFamily="34" charset="0"/>
        <a:buNone/>
        <a:tabLst/>
        <a:defRPr sz="1600" kern="1200">
          <a:solidFill>
            <a:schemeClr val="tx1"/>
          </a:solidFill>
          <a:latin typeface="Verdana" pitchFamily="34" charset="0"/>
          <a:ea typeface="Verdana" pitchFamily="34" charset="0"/>
          <a:cs typeface="Verdana" pitchFamily="34" charset="0"/>
        </a:defRPr>
      </a:lvl1pPr>
      <a:lvl2pPr marL="360363" indent="-360363" algn="l" defTabSz="914400" rtl="0" eaLnBrk="1" latinLnBrk="0" hangingPunct="1">
        <a:spcBef>
          <a:spcPts val="600"/>
        </a:spcBef>
        <a:buFont typeface="Arial" pitchFamily="34" charset="0"/>
        <a:buChar char="–"/>
        <a:defRPr sz="1600" kern="1200">
          <a:solidFill>
            <a:schemeClr val="tx1"/>
          </a:solidFill>
          <a:latin typeface="Verdana" pitchFamily="34" charset="0"/>
          <a:ea typeface="Verdana" pitchFamily="34" charset="0"/>
          <a:cs typeface="Verdana" pitchFamily="34" charset="0"/>
        </a:defRPr>
      </a:lvl2pPr>
      <a:lvl3pPr marL="712788" indent="-358775" algn="l" defTabSz="914400" rtl="0" eaLnBrk="1" latinLnBrk="0" hangingPunct="1">
        <a:spcBef>
          <a:spcPts val="600"/>
        </a:spcBef>
        <a:buFont typeface="Arial" pitchFamily="34" charset="0"/>
        <a:buChar char="•"/>
        <a:defRPr sz="1600" kern="1200">
          <a:solidFill>
            <a:schemeClr val="tx1"/>
          </a:solidFill>
          <a:latin typeface="Verdana" pitchFamily="34" charset="0"/>
          <a:ea typeface="Verdana" pitchFamily="34" charset="0"/>
          <a:cs typeface="Verdana" pitchFamily="34" charset="0"/>
        </a:defRPr>
      </a:lvl3pPr>
      <a:lvl4pPr marL="1074738" indent="-360363" algn="l" defTabSz="914400" rtl="0" eaLnBrk="1" latinLnBrk="0" hangingPunct="1">
        <a:spcBef>
          <a:spcPts val="600"/>
        </a:spcBef>
        <a:buFont typeface="Arial" pitchFamily="34" charset="0"/>
        <a:buChar char="–"/>
        <a:defRPr sz="16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428"/>
            <a:ext cx="12192000" cy="6857142"/>
          </a:xfrm>
          <a:prstGeom prst="rect">
            <a:avLst/>
          </a:prstGeom>
        </p:spPr>
      </p:pic>
      <p:sp>
        <p:nvSpPr>
          <p:cNvPr id="3" name="Espace réservé du texte 2"/>
          <p:cNvSpPr>
            <a:spLocks noGrp="1"/>
          </p:cNvSpPr>
          <p:nvPr>
            <p:ph type="body" idx="1"/>
          </p:nvPr>
        </p:nvSpPr>
        <p:spPr>
          <a:xfrm>
            <a:off x="624000" y="1555200"/>
            <a:ext cx="11232000" cy="4730400"/>
          </a:xfrm>
          <a:prstGeom prst="rect">
            <a:avLst/>
          </a:prstGeom>
        </p:spPr>
        <p:txBody>
          <a:bodyPr vert="horz" lIns="0" tIns="0" rIns="0" bIns="0" rtlCol="0">
            <a:normAutofit/>
          </a:bodyPr>
          <a:lstStyle/>
          <a:p>
            <a:pPr marL="0" lvl="0" indent="0" algn="l" defTabSz="914400" rtl="0" eaLnBrk="1" latinLnBrk="0" hangingPunct="1">
              <a:spcBef>
                <a:spcPts val="0"/>
              </a:spcBef>
              <a:buFont typeface="Arial" pitchFamily="34" charset="0"/>
              <a:buNone/>
            </a:pPr>
            <a:r>
              <a:rPr lang="fr-FR" dirty="0"/>
              <a:t>Insérez le texte ici (</a:t>
            </a:r>
            <a:r>
              <a:rPr lang="fr-FR" dirty="0" err="1"/>
              <a:t>Verdana</a:t>
            </a:r>
            <a:r>
              <a:rPr lang="fr-FR" dirty="0"/>
              <a:t> entre 16–26 pts)</a:t>
            </a:r>
          </a:p>
          <a:p>
            <a:pPr marL="0" lvl="0" indent="0" algn="l" defTabSz="914400" rtl="0" eaLnBrk="1" latinLnBrk="0" hangingPunct="1">
              <a:spcBef>
                <a:spcPts val="0"/>
              </a:spcBef>
              <a:buFont typeface="Arial" pitchFamily="34" charset="0"/>
              <a:buNone/>
            </a:pPr>
            <a:r>
              <a:rPr lang="fr-FR" dirty="0"/>
              <a:t>Modifiez les styles du texte du masque</a:t>
            </a:r>
          </a:p>
          <a:p>
            <a:pPr marL="358775" lvl="1" indent="-358775" algn="l" defTabSz="914400" rtl="0" eaLnBrk="1" latinLnBrk="0" hangingPunct="1">
              <a:spcBef>
                <a:spcPts val="600"/>
              </a:spcBef>
              <a:buFont typeface="Arial" pitchFamily="34" charset="0"/>
              <a:buChar char="–"/>
            </a:pPr>
            <a:r>
              <a:rPr lang="fr-FR" dirty="0"/>
              <a:t>Deuxième niveau</a:t>
            </a:r>
          </a:p>
          <a:p>
            <a:pPr lvl="2"/>
            <a:r>
              <a:rPr lang="fr-FR" dirty="0"/>
              <a:t>Troisième niveau</a:t>
            </a:r>
          </a:p>
          <a:p>
            <a:pPr marL="1074738" lvl="3" indent="-357188" algn="l" defTabSz="914400" rtl="0" eaLnBrk="1" latinLnBrk="0" hangingPunct="1">
              <a:spcBef>
                <a:spcPts val="600"/>
              </a:spcBef>
              <a:buFont typeface="Arial" pitchFamily="34" charset="0"/>
              <a:buChar char="–"/>
            </a:pPr>
            <a:r>
              <a:rPr lang="fr-FR" dirty="0"/>
              <a:t>Quatrième niveau</a:t>
            </a:r>
            <a:endParaRPr lang="en-US" dirty="0"/>
          </a:p>
        </p:txBody>
      </p:sp>
      <p:sp>
        <p:nvSpPr>
          <p:cNvPr id="5" name="Espace réservé du numéro de diapositive 4"/>
          <p:cNvSpPr>
            <a:spLocks noGrp="1"/>
          </p:cNvSpPr>
          <p:nvPr>
            <p:ph type="sldNum" sz="quarter" idx="4"/>
          </p:nvPr>
        </p:nvSpPr>
        <p:spPr>
          <a:xfrm>
            <a:off x="11300896" y="6397201"/>
            <a:ext cx="624672"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B92F0E14-B3F5-4979-98FB-A1021DCCF08E}" type="slidenum">
              <a:rPr lang="fr-CH" smtClean="0"/>
              <a:pPr/>
              <a:t>‹#›</a:t>
            </a:fld>
            <a:endParaRPr lang="fr-CH" dirty="0"/>
          </a:p>
        </p:txBody>
      </p:sp>
      <p:sp>
        <p:nvSpPr>
          <p:cNvPr id="2" name="Espace réservé du titre 1"/>
          <p:cNvSpPr>
            <a:spLocks noGrp="1"/>
          </p:cNvSpPr>
          <p:nvPr>
            <p:ph type="title"/>
          </p:nvPr>
        </p:nvSpPr>
        <p:spPr>
          <a:xfrm>
            <a:off x="6340811" y="379026"/>
            <a:ext cx="5515829" cy="648072"/>
          </a:xfrm>
          <a:prstGeom prst="rect">
            <a:avLst/>
          </a:prstGeom>
        </p:spPr>
        <p:txBody>
          <a:bodyPr vert="horz" lIns="0" tIns="0" rIns="0" bIns="0" rtlCol="0" anchor="t">
            <a:normAutofit/>
          </a:bodyPr>
          <a:lstStyle/>
          <a:p>
            <a:r>
              <a:rPr lang="fr-FR" dirty="0"/>
              <a:t>Titre (</a:t>
            </a:r>
            <a:r>
              <a:rPr lang="fr-FR" dirty="0" err="1"/>
              <a:t>Verdana</a:t>
            </a:r>
            <a:r>
              <a:rPr lang="fr-FR" dirty="0"/>
              <a:t> entre 18–28 pts)</a:t>
            </a:r>
            <a:endParaRPr lang="en-US" dirty="0"/>
          </a:p>
        </p:txBody>
      </p:sp>
      <p:pic>
        <p:nvPicPr>
          <p:cNvPr id="6" name="Picture 2">
            <a:extLst>
              <a:ext uri="{FF2B5EF4-FFF2-40B4-BE49-F238E27FC236}">
                <a16:creationId xmlns:a16="http://schemas.microsoft.com/office/drawing/2014/main" id="{843BCEB2-A9B8-430E-B1F6-02E0024C3628}"/>
              </a:ext>
            </a:extLst>
          </p:cNvPr>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47328" y="6308456"/>
            <a:ext cx="1248139" cy="50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0689630"/>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Lst>
  <p:hf hdr="0" ftr="0" dt="0"/>
  <p:txStyles>
    <p:titleStyle>
      <a:lvl1pPr algn="l" defTabSz="914400" rtl="0" eaLnBrk="1" latinLnBrk="0" hangingPunct="1">
        <a:spcBef>
          <a:spcPct val="0"/>
        </a:spcBef>
        <a:buNone/>
        <a:defRPr sz="1800" b="1" kern="1200">
          <a:solidFill>
            <a:schemeClr val="bg1"/>
          </a:solidFill>
          <a:latin typeface="Verdana" pitchFamily="34" charset="0"/>
          <a:ea typeface="Verdana" pitchFamily="34" charset="0"/>
          <a:cs typeface="Verdana" pitchFamily="34" charset="0"/>
        </a:defRPr>
      </a:lvl1pPr>
    </p:titleStyle>
    <p:bodyStyle>
      <a:lvl1pPr marL="0" indent="0" algn="l" defTabSz="914400" rtl="0" eaLnBrk="1" latinLnBrk="0" hangingPunct="1">
        <a:spcBef>
          <a:spcPts val="0"/>
        </a:spcBef>
        <a:buFont typeface="Arial" pitchFamily="34" charset="0"/>
        <a:buNone/>
        <a:defRPr lang="fr-FR" sz="16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lang="fr-FR" sz="1600" kern="1200" dirty="0" smtClean="0">
          <a:solidFill>
            <a:schemeClr val="tx1"/>
          </a:solidFill>
          <a:latin typeface="Verdana" pitchFamily="34" charset="0"/>
          <a:ea typeface="Verdana" pitchFamily="34" charset="0"/>
          <a:cs typeface="Verdana" pitchFamily="34" charset="0"/>
        </a:defRPr>
      </a:lvl2pPr>
      <a:lvl3pPr marL="717550" indent="-358775" algn="l" defTabSz="914400" rtl="0" eaLnBrk="1" latinLnBrk="0" hangingPunct="1">
        <a:spcBef>
          <a:spcPts val="600"/>
        </a:spcBef>
        <a:buFont typeface="Arial" pitchFamily="34" charset="0"/>
        <a:buChar char="•"/>
        <a:defRPr lang="fr-FR" sz="1600" kern="1200" dirty="0" smtClean="0">
          <a:solidFill>
            <a:schemeClr val="tx1"/>
          </a:solidFill>
          <a:latin typeface="Verdana" pitchFamily="34" charset="0"/>
          <a:ea typeface="Verdana" pitchFamily="34" charset="0"/>
          <a:cs typeface="Verdana" pitchFamily="34" charset="0"/>
        </a:defRPr>
      </a:lvl3pPr>
      <a:lvl4pPr marL="1074738" indent="-357188" algn="l" defTabSz="914400" rtl="0" eaLnBrk="1" latinLnBrk="0" hangingPunct="1">
        <a:spcBef>
          <a:spcPts val="600"/>
        </a:spcBef>
        <a:buFont typeface="Arial" pitchFamily="34" charset="0"/>
        <a:buChar char="–"/>
        <a:defRPr lang="fr-FR" sz="16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FC19F905-EC7D-453E-B60A-E91138F4FFE5}"/>
              </a:ext>
            </a:extLst>
          </p:cNvPr>
          <p:cNvSpPr>
            <a:spLocks noGrp="1"/>
          </p:cNvSpPr>
          <p:nvPr>
            <p:ph type="subTitle" idx="1"/>
          </p:nvPr>
        </p:nvSpPr>
        <p:spPr>
          <a:xfrm>
            <a:off x="5530402" y="5301208"/>
            <a:ext cx="6661598" cy="1008112"/>
          </a:xfrm>
        </p:spPr>
        <p:txBody>
          <a:bodyPr>
            <a:normAutofit/>
          </a:bodyPr>
          <a:lstStyle/>
          <a:p>
            <a:endParaRPr lang="fr-FR" b="1" dirty="0"/>
          </a:p>
          <a:p>
            <a:endParaRPr lang="fr-FR" b="1" dirty="0"/>
          </a:p>
          <a:p>
            <a:r>
              <a:rPr lang="fr-CH" sz="2000" dirty="0"/>
              <a:t>        </a:t>
            </a:r>
            <a:r>
              <a:rPr lang="fr-CH" sz="2000" dirty="0" err="1"/>
              <a:t>Presentation</a:t>
            </a:r>
            <a:r>
              <a:rPr lang="fr-CH" sz="2000" dirty="0"/>
              <a:t> by ---------</a:t>
            </a:r>
          </a:p>
          <a:p>
            <a:endParaRPr lang="fr-CH" dirty="0"/>
          </a:p>
        </p:txBody>
      </p:sp>
      <p:sp>
        <p:nvSpPr>
          <p:cNvPr id="3" name="Title 2">
            <a:extLst>
              <a:ext uri="{FF2B5EF4-FFF2-40B4-BE49-F238E27FC236}">
                <a16:creationId xmlns:a16="http://schemas.microsoft.com/office/drawing/2014/main" id="{4E3CA0BB-A20B-4F8A-A621-3D910AAC5CD6}"/>
              </a:ext>
            </a:extLst>
          </p:cNvPr>
          <p:cNvSpPr>
            <a:spLocks noGrp="1"/>
          </p:cNvSpPr>
          <p:nvPr>
            <p:ph type="ctrTitle"/>
          </p:nvPr>
        </p:nvSpPr>
        <p:spPr>
          <a:xfrm>
            <a:off x="911424" y="3212976"/>
            <a:ext cx="11179927" cy="1440000"/>
          </a:xfrm>
        </p:spPr>
        <p:txBody>
          <a:bodyPr>
            <a:normAutofit/>
          </a:bodyPr>
          <a:lstStyle/>
          <a:p>
            <a:pPr algn="ctr"/>
            <a:r>
              <a:rPr lang="en-US" dirty="0">
                <a:latin typeface="Times New Roman" panose="02020603050405020304" pitchFamily="18" charset="0"/>
                <a:cs typeface="Times New Roman" panose="02020603050405020304" pitchFamily="18" charset="0"/>
              </a:rPr>
              <a:t>UPU Regional Project </a:t>
            </a:r>
            <a:r>
              <a:rPr lang="en-US">
                <a:latin typeface="Times New Roman" panose="02020603050405020304" pitchFamily="18" charset="0"/>
                <a:cs typeface="Times New Roman" panose="02020603050405020304" pitchFamily="18" charset="0"/>
              </a:rPr>
              <a:t>on Regulation and Trade </a:t>
            </a:r>
            <a:r>
              <a:rPr lang="en-US" dirty="0">
                <a:latin typeface="Times New Roman" panose="02020603050405020304" pitchFamily="18" charset="0"/>
                <a:cs typeface="Times New Roman" panose="02020603050405020304" pitchFamily="18" charset="0"/>
              </a:rPr>
              <a:t>facilitation frameworks</a:t>
            </a:r>
          </a:p>
        </p:txBody>
      </p:sp>
    </p:spTree>
    <p:extLst>
      <p:ext uri="{BB962C8B-B14F-4D97-AF65-F5344CB8AC3E}">
        <p14:creationId xmlns:p14="http://schemas.microsoft.com/office/powerpoint/2010/main" val="224400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4738-A9A6-4CC3-A2CA-034ABC0D9322}"/>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Abidjan </a:t>
            </a:r>
            <a:r>
              <a:rPr lang="en-US" sz="2400">
                <a:latin typeface="Times New Roman" panose="02020603050405020304" pitchFamily="18" charset="0"/>
                <a:cs typeface="Times New Roman" panose="02020603050405020304" pitchFamily="18" charset="0"/>
              </a:rPr>
              <a:t>Work Proposals</a:t>
            </a:r>
            <a:endParaRPr lang="en-ZW"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5965B8A-5CC1-490F-B9B9-B65D98A29161}"/>
              </a:ext>
            </a:extLst>
          </p:cNvPr>
          <p:cNvSpPr>
            <a:spLocks noGrp="1"/>
          </p:cNvSpPr>
          <p:nvPr>
            <p:ph idx="1"/>
          </p:nvPr>
        </p:nvSpPr>
        <p:spPr/>
        <p:txBody>
          <a:bodyPr>
            <a:normAutofit/>
          </a:bodyPr>
          <a:lstStyle/>
          <a:p>
            <a:pPr marL="285750" indent="-285750">
              <a:buFontTx/>
              <a:buChar char="-"/>
            </a:pPr>
            <a:r>
              <a:rPr lang="en-US" sz="2000" b="1" dirty="0">
                <a:latin typeface="Times New Roman" panose="02020603050405020304" pitchFamily="18" charset="0"/>
                <a:cs typeface="Times New Roman" panose="02020603050405020304" pitchFamily="18" charset="0"/>
              </a:rPr>
              <a:t>WP 2.12</a:t>
            </a:r>
            <a:r>
              <a:rPr lang="en-US" sz="2000" dirty="0">
                <a:latin typeface="Times New Roman" panose="02020603050405020304" pitchFamily="18" charset="0"/>
                <a:cs typeface="Times New Roman" panose="02020603050405020304" pitchFamily="18" charset="0"/>
              </a:rPr>
              <a:t>: Harmonization of the postal sector regulatory framework</a:t>
            </a:r>
          </a:p>
          <a:p>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en-US" sz="2000" b="1" dirty="0">
                <a:latin typeface="Times New Roman" panose="02020603050405020304" pitchFamily="18" charset="0"/>
                <a:cs typeface="Times New Roman" panose="02020603050405020304" pitchFamily="18" charset="0"/>
              </a:rPr>
              <a:t>WP2.1.23</a:t>
            </a:r>
            <a:r>
              <a:rPr lang="en-US" sz="2000" dirty="0">
                <a:latin typeface="Times New Roman" panose="02020603050405020304" pitchFamily="18" charset="0"/>
                <a:cs typeface="Times New Roman" panose="02020603050405020304" pitchFamily="18" charset="0"/>
              </a:rPr>
              <a:t>: Capacity building in universal service regulation and postal policy</a:t>
            </a:r>
          </a:p>
          <a:p>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en-US" sz="2000" b="1" dirty="0">
                <a:latin typeface="Times New Roman" panose="02020603050405020304" pitchFamily="18" charset="0"/>
                <a:cs typeface="Times New Roman" panose="02020603050405020304" pitchFamily="18" charset="0"/>
              </a:rPr>
              <a:t>WP2.1.16 PPR 4</a:t>
            </a:r>
            <a:r>
              <a:rPr lang="en-US" sz="2000" dirty="0">
                <a:latin typeface="Times New Roman" panose="02020603050405020304" pitchFamily="18" charset="0"/>
                <a:cs typeface="Times New Roman" panose="02020603050405020304" pitchFamily="18" charset="0"/>
              </a:rPr>
              <a:t>: Digital transformation and capacity building</a:t>
            </a:r>
          </a:p>
          <a:p>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en-US" sz="2000" b="1" dirty="0">
                <a:latin typeface="Times New Roman" panose="02020603050405020304" pitchFamily="18" charset="0"/>
                <a:cs typeface="Times New Roman" panose="02020603050405020304" pitchFamily="18" charset="0"/>
              </a:rPr>
              <a:t>WP2.1.17</a:t>
            </a:r>
            <a:r>
              <a:rPr lang="en-US" sz="2000" dirty="0">
                <a:latin typeface="Times New Roman" panose="02020603050405020304" pitchFamily="18" charset="0"/>
                <a:cs typeface="Times New Roman" panose="02020603050405020304" pitchFamily="18" charset="0"/>
              </a:rPr>
              <a:t>: Advisory services for postal financial inclusion</a:t>
            </a:r>
          </a:p>
          <a:p>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en-US" sz="2000" b="1" dirty="0">
                <a:latin typeface="Times New Roman" panose="02020603050405020304" pitchFamily="18" charset="0"/>
                <a:cs typeface="Times New Roman" panose="02020603050405020304" pitchFamily="18" charset="0"/>
              </a:rPr>
              <a:t>3.1.7</a:t>
            </a:r>
            <a:r>
              <a:rPr lang="en-US" sz="2000" dirty="0">
                <a:latin typeface="Times New Roman" panose="02020603050405020304" pitchFamily="18" charset="0"/>
                <a:cs typeface="Times New Roman" panose="02020603050405020304" pitchFamily="18" charset="0"/>
              </a:rPr>
              <a:t>: Research and insights into postal financial inclusion</a:t>
            </a:r>
          </a:p>
          <a:p>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en-US" sz="2000" b="1" dirty="0">
                <a:latin typeface="Times New Roman" panose="02020603050405020304" pitchFamily="18" charset="0"/>
                <a:cs typeface="Times New Roman" panose="02020603050405020304" pitchFamily="18" charset="0"/>
              </a:rPr>
              <a:t>2.1.24</a:t>
            </a:r>
            <a:r>
              <a:rPr lang="en-US" sz="2000" dirty="0">
                <a:latin typeface="Times New Roman" panose="02020603050405020304" pitchFamily="18" charset="0"/>
                <a:cs typeface="Times New Roman" panose="02020603050405020304" pitchFamily="18" charset="0"/>
              </a:rPr>
              <a:t>: Trade capacity building</a:t>
            </a:r>
            <a:endParaRPr lang="en-ZW"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444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1990-F5E5-4B53-99E9-300FBC9B3D68}"/>
              </a:ext>
            </a:extLst>
          </p:cNvPr>
          <p:cNvSpPr>
            <a:spLocks noGrp="1"/>
          </p:cNvSpPr>
          <p:nvPr>
            <p:ph type="title"/>
          </p:nvPr>
        </p:nvSpPr>
        <p:spPr/>
        <p:txBody>
          <a:bodyPr>
            <a:normAutofit/>
          </a:bodyPr>
          <a:lstStyle/>
          <a:p>
            <a:r>
              <a:rPr lang="en-ZW" sz="2400" dirty="0">
                <a:latin typeface="Times New Roman" panose="02020603050405020304" pitchFamily="18" charset="0"/>
                <a:cs typeface="Times New Roman" panose="02020603050405020304" pitchFamily="18" charset="0"/>
              </a:rPr>
              <a:t>Project Goal and Objectives</a:t>
            </a:r>
          </a:p>
        </p:txBody>
      </p:sp>
      <p:sp>
        <p:nvSpPr>
          <p:cNvPr id="3" name="Content Placeholder 2">
            <a:extLst>
              <a:ext uri="{FF2B5EF4-FFF2-40B4-BE49-F238E27FC236}">
                <a16:creationId xmlns:a16="http://schemas.microsoft.com/office/drawing/2014/main" id="{2EE2595C-FE56-4D0F-AA95-8CC8F6D00B2A}"/>
              </a:ext>
            </a:extLst>
          </p:cNvPr>
          <p:cNvSpPr>
            <a:spLocks noGrp="1"/>
          </p:cNvSpPr>
          <p:nvPr>
            <p:ph idx="1"/>
          </p:nvPr>
        </p:nvSpPr>
        <p:spPr>
          <a:xfrm>
            <a:off x="407368" y="1556792"/>
            <a:ext cx="11592611" cy="4824536"/>
          </a:xfrm>
        </p:spPr>
        <p:txBody>
          <a:bodyPr/>
          <a:lstStyle/>
          <a:p>
            <a:r>
              <a:rPr lang="en-ZW" sz="2000" b="1" dirty="0">
                <a:latin typeface="Times New Roman" panose="02020603050405020304" pitchFamily="18" charset="0"/>
                <a:cs typeface="Times New Roman" panose="02020603050405020304" pitchFamily="18" charset="0"/>
              </a:rPr>
              <a:t>Goal: </a:t>
            </a:r>
            <a:r>
              <a:rPr lang="en-ZW" sz="2000" dirty="0">
                <a:latin typeface="Times New Roman" panose="02020603050405020304" pitchFamily="18" charset="0"/>
                <a:cs typeface="Times New Roman" panose="02020603050405020304" pitchFamily="18" charset="0"/>
              </a:rPr>
              <a:t>To support regulatory agencies in the review of the universal service scope and harmonisation of postal sector regulations.</a:t>
            </a:r>
          </a:p>
          <a:p>
            <a:endParaRPr lang="en-ZW" sz="2000" dirty="0">
              <a:latin typeface="Times New Roman" panose="02020603050405020304" pitchFamily="18" charset="0"/>
              <a:cs typeface="Times New Roman" panose="02020603050405020304" pitchFamily="18" charset="0"/>
            </a:endParaRPr>
          </a:p>
          <a:p>
            <a:r>
              <a:rPr lang="en-ZW" sz="2000" b="1" dirty="0">
                <a:latin typeface="Times New Roman" panose="02020603050405020304" pitchFamily="18" charset="0"/>
                <a:cs typeface="Times New Roman" panose="02020603050405020304" pitchFamily="18" charset="0"/>
              </a:rPr>
              <a:t>Project Objectives: </a:t>
            </a:r>
          </a:p>
          <a:p>
            <a:endParaRPr lang="en-ZW" sz="2000" dirty="0">
              <a:latin typeface="Times New Roman" panose="02020603050405020304" pitchFamily="18" charset="0"/>
              <a:cs typeface="Times New Roman" panose="02020603050405020304" pitchFamily="18" charset="0"/>
            </a:endParaRPr>
          </a:p>
          <a:p>
            <a:r>
              <a:rPr lang="en-ZW" sz="2000" dirty="0">
                <a:latin typeface="Times New Roman" panose="02020603050405020304" pitchFamily="18" charset="0"/>
                <a:cs typeface="Times New Roman" panose="02020603050405020304" pitchFamily="18" charset="0"/>
              </a:rPr>
              <a:t> </a:t>
            </a:r>
          </a:p>
          <a:p>
            <a:endParaRPr lang="en-ZW" sz="2000" dirty="0">
              <a:latin typeface="Times New Roman" panose="02020603050405020304" pitchFamily="18" charset="0"/>
              <a:cs typeface="Times New Roman" panose="02020603050405020304" pitchFamily="18" charset="0"/>
            </a:endParaRPr>
          </a:p>
          <a:p>
            <a:endParaRPr lang="en-ZW" sz="2000" dirty="0">
              <a:latin typeface="Times New Roman" panose="02020603050405020304" pitchFamily="18" charset="0"/>
              <a:cs typeface="Times New Roman" panose="02020603050405020304" pitchFamily="18" charset="0"/>
            </a:endParaRPr>
          </a:p>
          <a:p>
            <a:endParaRPr lang="en-ZW" sz="2000" dirty="0">
              <a:latin typeface="Times New Roman" panose="02020603050405020304" pitchFamily="18" charset="0"/>
              <a:cs typeface="Times New Roman" panose="02020603050405020304" pitchFamily="18" charset="0"/>
            </a:endParaRPr>
          </a:p>
          <a:p>
            <a:endParaRPr lang="en-ZW" dirty="0"/>
          </a:p>
        </p:txBody>
      </p:sp>
      <p:graphicFrame>
        <p:nvGraphicFramePr>
          <p:cNvPr id="4" name="Table 3">
            <a:extLst>
              <a:ext uri="{FF2B5EF4-FFF2-40B4-BE49-F238E27FC236}">
                <a16:creationId xmlns:a16="http://schemas.microsoft.com/office/drawing/2014/main" id="{5BCCEDE3-3B90-4F4D-BB0B-4EEC0C9AFAE3}"/>
              </a:ext>
            </a:extLst>
          </p:cNvPr>
          <p:cNvGraphicFramePr>
            <a:graphicFrameLocks noGrp="1"/>
          </p:cNvGraphicFramePr>
          <p:nvPr>
            <p:extLst>
              <p:ext uri="{D42A27DB-BD31-4B8C-83A1-F6EECF244321}">
                <p14:modId xmlns:p14="http://schemas.microsoft.com/office/powerpoint/2010/main" val="998396533"/>
              </p:ext>
            </p:extLst>
          </p:nvPr>
        </p:nvGraphicFramePr>
        <p:xfrm>
          <a:off x="421160" y="2852936"/>
          <a:ext cx="10513168" cy="2987690"/>
        </p:xfrm>
        <a:graphic>
          <a:graphicData uri="http://schemas.openxmlformats.org/drawingml/2006/table">
            <a:tbl>
              <a:tblPr firstRow="1" firstCol="1" bandRow="1">
                <a:tableStyleId>{5C22544A-7EE6-4342-B048-85BDC9FD1C3A}</a:tableStyleId>
              </a:tblPr>
              <a:tblGrid>
                <a:gridCol w="3465524">
                  <a:extLst>
                    <a:ext uri="{9D8B030D-6E8A-4147-A177-3AD203B41FA5}">
                      <a16:colId xmlns:a16="http://schemas.microsoft.com/office/drawing/2014/main" val="865658195"/>
                    </a:ext>
                  </a:extLst>
                </a:gridCol>
                <a:gridCol w="7047644">
                  <a:extLst>
                    <a:ext uri="{9D8B030D-6E8A-4147-A177-3AD203B41FA5}">
                      <a16:colId xmlns:a16="http://schemas.microsoft.com/office/drawing/2014/main" val="1531344770"/>
                    </a:ext>
                  </a:extLst>
                </a:gridCol>
              </a:tblGrid>
              <a:tr h="1296144">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Objective 1</a:t>
                      </a:r>
                      <a:endParaRPr lang="en-ZW"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b="0" dirty="0">
                          <a:solidFill>
                            <a:schemeClr val="tx1"/>
                          </a:solidFill>
                          <a:effectLst/>
                          <a:latin typeface="Times New Roman" panose="02020603050405020304" pitchFamily="18" charset="0"/>
                          <a:cs typeface="Times New Roman" panose="02020603050405020304" pitchFamily="18" charset="0"/>
                        </a:rPr>
                        <a:t>Capacity building of regulatory agencies for enhanced policy advisory role to Government, better Consumer protection and conducive market environment</a:t>
                      </a:r>
                      <a:endParaRPr lang="en-ZW"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1161"/>
                  </a:ext>
                </a:extLst>
              </a:tr>
              <a:tr h="968150">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Objective 2</a:t>
                      </a:r>
                      <a:endParaRPr lang="en-ZW"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kern="1200" dirty="0">
                          <a:effectLst/>
                          <a:latin typeface="Times New Roman" panose="02020603050405020304" pitchFamily="18" charset="0"/>
                          <a:ea typeface="Calibri" panose="020F0502020204030204" pitchFamily="34" charset="0"/>
                          <a:cs typeface="Times New Roman" panose="02020603050405020304" pitchFamily="18" charset="0"/>
                        </a:rPr>
                        <a:t>Review of the Universal Service Scope and definition taking into account private operators and market trends</a:t>
                      </a:r>
                      <a:endParaRPr lang="en-ZW"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9570332"/>
                  </a:ext>
                </a:extLst>
              </a:tr>
              <a:tr h="723396">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Objective 3</a:t>
                      </a:r>
                      <a:endParaRPr lang="en-ZW"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kern="1200" dirty="0">
                          <a:effectLst/>
                          <a:latin typeface="Times New Roman" panose="02020603050405020304" pitchFamily="18" charset="0"/>
                          <a:cs typeface="Times New Roman" panose="02020603050405020304" pitchFamily="18" charset="0"/>
                        </a:rPr>
                        <a:t>Evaluation of funding mechanisms for Universal Services including Universal Service Fund and Subsidies</a:t>
                      </a:r>
                      <a:endParaRPr lang="en-ZW"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8914384"/>
                  </a:ext>
                </a:extLst>
              </a:tr>
            </a:tbl>
          </a:graphicData>
        </a:graphic>
      </p:graphicFrame>
    </p:spTree>
    <p:extLst>
      <p:ext uri="{BB962C8B-B14F-4D97-AF65-F5344CB8AC3E}">
        <p14:creationId xmlns:p14="http://schemas.microsoft.com/office/powerpoint/2010/main" val="162730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C074D-91F9-4A1E-8079-0C1DE35066DB}"/>
              </a:ext>
            </a:extLst>
          </p:cNvPr>
          <p:cNvSpPr>
            <a:spLocks noGrp="1"/>
          </p:cNvSpPr>
          <p:nvPr>
            <p:ph type="title"/>
          </p:nvPr>
        </p:nvSpPr>
        <p:spPr/>
        <p:txBody>
          <a:bodyPr>
            <a:normAutofit/>
          </a:bodyPr>
          <a:lstStyle/>
          <a:p>
            <a:r>
              <a:rPr lang="en-ZW" sz="2800" dirty="0">
                <a:latin typeface="Times New Roman" panose="02020603050405020304" pitchFamily="18" charset="0"/>
                <a:cs typeface="Times New Roman" panose="02020603050405020304" pitchFamily="18" charset="0"/>
              </a:rPr>
              <a:t>Project Workplan Activities</a:t>
            </a:r>
          </a:p>
        </p:txBody>
      </p:sp>
      <p:graphicFrame>
        <p:nvGraphicFramePr>
          <p:cNvPr id="13" name="Content Placeholder 12">
            <a:extLst>
              <a:ext uri="{FF2B5EF4-FFF2-40B4-BE49-F238E27FC236}">
                <a16:creationId xmlns:a16="http://schemas.microsoft.com/office/drawing/2014/main" id="{3E2184DD-4FC4-483C-A488-567C83E41169}"/>
              </a:ext>
            </a:extLst>
          </p:cNvPr>
          <p:cNvGraphicFramePr>
            <a:graphicFrameLocks noGrp="1"/>
          </p:cNvGraphicFramePr>
          <p:nvPr>
            <p:ph idx="1"/>
            <p:extLst>
              <p:ext uri="{D42A27DB-BD31-4B8C-83A1-F6EECF244321}">
                <p14:modId xmlns:p14="http://schemas.microsoft.com/office/powerpoint/2010/main" val="1321308833"/>
              </p:ext>
            </p:extLst>
          </p:nvPr>
        </p:nvGraphicFramePr>
        <p:xfrm>
          <a:off x="479376" y="1628800"/>
          <a:ext cx="10873208" cy="4133558"/>
        </p:xfrm>
        <a:graphic>
          <a:graphicData uri="http://schemas.openxmlformats.org/drawingml/2006/table">
            <a:tbl>
              <a:tblPr firstRow="1" firstCol="1" bandRow="1">
                <a:tableStyleId>{5C22544A-7EE6-4342-B048-85BDC9FD1C3A}</a:tableStyleId>
              </a:tblPr>
              <a:tblGrid>
                <a:gridCol w="8568952">
                  <a:extLst>
                    <a:ext uri="{9D8B030D-6E8A-4147-A177-3AD203B41FA5}">
                      <a16:colId xmlns:a16="http://schemas.microsoft.com/office/drawing/2014/main" val="886921215"/>
                    </a:ext>
                  </a:extLst>
                </a:gridCol>
                <a:gridCol w="2304256">
                  <a:extLst>
                    <a:ext uri="{9D8B030D-6E8A-4147-A177-3AD203B41FA5}">
                      <a16:colId xmlns:a16="http://schemas.microsoft.com/office/drawing/2014/main" val="1014357531"/>
                    </a:ext>
                  </a:extLst>
                </a:gridCol>
              </a:tblGrid>
              <a:tr h="397643">
                <a:tc>
                  <a:txBody>
                    <a:bodyPr/>
                    <a:lstStyle/>
                    <a:p>
                      <a:pPr>
                        <a:lnSpc>
                          <a:spcPct val="107000"/>
                        </a:lnSpc>
                        <a:spcAft>
                          <a:spcPts val="0"/>
                        </a:spcAft>
                      </a:pPr>
                      <a:r>
                        <a:rPr lang="en-ZW" sz="2000" dirty="0">
                          <a:solidFill>
                            <a:schemeClr val="bg1"/>
                          </a:solidFill>
                          <a:effectLst/>
                          <a:latin typeface="Times New Roman" panose="02020603050405020304" pitchFamily="18" charset="0"/>
                          <a:cs typeface="Times New Roman" panose="02020603050405020304" pitchFamily="18" charset="0"/>
                        </a:rPr>
                        <a:t>Activity</a:t>
                      </a:r>
                      <a:endParaRPr lang="en-ZW"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solidFill>
                            <a:schemeClr val="bg1"/>
                          </a:solidFill>
                          <a:effectLst/>
                          <a:latin typeface="Times New Roman" panose="02020603050405020304" pitchFamily="18" charset="0"/>
                          <a:cs typeface="Times New Roman" panose="02020603050405020304" pitchFamily="18" charset="0"/>
                        </a:rPr>
                        <a:t>Deadline</a:t>
                      </a:r>
                      <a:endParaRPr lang="en-ZW"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9042945"/>
                  </a:ext>
                </a:extLst>
              </a:tr>
              <a:tr h="397643">
                <a:tc>
                  <a:txBody>
                    <a:bodyPr/>
                    <a:lstStyle/>
                    <a:p>
                      <a:pPr>
                        <a:lnSpc>
                          <a:spcPct val="107000"/>
                        </a:lnSpc>
                        <a:spcAft>
                          <a:spcPts val="0"/>
                        </a:spcAft>
                      </a:pPr>
                      <a:r>
                        <a:rPr lang="en-ZW" sz="2000" b="0" dirty="0">
                          <a:solidFill>
                            <a:schemeClr val="bg1">
                              <a:lumMod val="95000"/>
                            </a:schemeClr>
                          </a:solidFill>
                          <a:effectLst/>
                          <a:latin typeface="Times New Roman" panose="02020603050405020304" pitchFamily="18" charset="0"/>
                          <a:cs typeface="Times New Roman" panose="02020603050405020304" pitchFamily="18" charset="0"/>
                        </a:rPr>
                        <a:t>Launch of project</a:t>
                      </a:r>
                      <a:endParaRPr lang="en-ZW" sz="2000" b="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Nov. 2022</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4405902"/>
                  </a:ext>
                </a:extLst>
              </a:tr>
              <a:tr h="397643">
                <a:tc>
                  <a:txBody>
                    <a:bodyPr/>
                    <a:lstStyle/>
                    <a:p>
                      <a:pPr>
                        <a:lnSpc>
                          <a:spcPct val="107000"/>
                        </a:lnSpc>
                        <a:spcAft>
                          <a:spcPts val="0"/>
                        </a:spcAft>
                      </a:pPr>
                      <a:r>
                        <a:rPr lang="en-ZW" sz="2000" b="0" dirty="0">
                          <a:solidFill>
                            <a:schemeClr val="bg1">
                              <a:lumMod val="95000"/>
                            </a:schemeClr>
                          </a:solidFill>
                          <a:effectLst/>
                          <a:latin typeface="Times New Roman" panose="02020603050405020304" pitchFamily="18" charset="0"/>
                          <a:cs typeface="Times New Roman" panose="02020603050405020304" pitchFamily="18" charset="0"/>
                        </a:rPr>
                        <a:t>Consultancy mission on evaluation of national regulatory environment in view of technological and market changes and in comparison with models used in other industries (e.g. telecommunications)</a:t>
                      </a:r>
                      <a:endParaRPr lang="en-ZW" sz="2000" b="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Nov. 2024</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0818452"/>
                  </a:ext>
                </a:extLst>
              </a:tr>
              <a:tr h="397643">
                <a:tc>
                  <a:txBody>
                    <a:bodyPr/>
                    <a:lstStyle/>
                    <a:p>
                      <a:pPr>
                        <a:lnSpc>
                          <a:spcPct val="107000"/>
                        </a:lnSpc>
                        <a:spcAft>
                          <a:spcPts val="0"/>
                        </a:spcAft>
                      </a:pPr>
                      <a:r>
                        <a:rPr lang="en-ZW" sz="2000" b="0" dirty="0">
                          <a:solidFill>
                            <a:schemeClr val="bg1">
                              <a:lumMod val="95000"/>
                            </a:schemeClr>
                          </a:solidFill>
                          <a:effectLst/>
                          <a:latin typeface="Times New Roman" panose="02020603050405020304" pitchFamily="18" charset="0"/>
                          <a:cs typeface="Times New Roman" panose="02020603050405020304" pitchFamily="18" charset="0"/>
                        </a:rPr>
                        <a:t>Online regional forums for brainstorming and knowledge sharing</a:t>
                      </a:r>
                      <a:endParaRPr lang="en-ZW" sz="2000" b="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Mar. 2023</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1088017"/>
                  </a:ext>
                </a:extLst>
              </a:tr>
              <a:tr h="460057">
                <a:tc>
                  <a:txBody>
                    <a:bodyPr/>
                    <a:lstStyle/>
                    <a:p>
                      <a:pPr>
                        <a:lnSpc>
                          <a:spcPct val="107000"/>
                        </a:lnSpc>
                        <a:spcAft>
                          <a:spcPts val="0"/>
                        </a:spcAft>
                      </a:pPr>
                      <a:r>
                        <a:rPr lang="en-ZW" sz="2000" b="0" dirty="0">
                          <a:solidFill>
                            <a:schemeClr val="bg1">
                              <a:lumMod val="95000"/>
                            </a:schemeClr>
                          </a:solidFill>
                          <a:effectLst/>
                          <a:latin typeface="Times New Roman" panose="02020603050405020304" pitchFamily="18" charset="0"/>
                          <a:cs typeface="Times New Roman" panose="02020603050405020304" pitchFamily="18" charset="0"/>
                        </a:rPr>
                        <a:t>Regional online workshop on the use of maps and dashboards, setting out in detail all players in the market, their exact market share and the regulatory framework applicable to each</a:t>
                      </a:r>
                      <a:endParaRPr lang="en-ZW" sz="2000" b="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May 2023</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6790503"/>
                  </a:ext>
                </a:extLst>
              </a:tr>
              <a:tr h="397643">
                <a:tc>
                  <a:txBody>
                    <a:bodyPr/>
                    <a:lstStyle/>
                    <a:p>
                      <a:pPr>
                        <a:lnSpc>
                          <a:spcPct val="107000"/>
                        </a:lnSpc>
                        <a:spcAft>
                          <a:spcPts val="0"/>
                        </a:spcAft>
                      </a:pPr>
                      <a:r>
                        <a:rPr lang="en-ZW" sz="2000" b="0" dirty="0">
                          <a:solidFill>
                            <a:schemeClr val="bg1">
                              <a:lumMod val="95000"/>
                            </a:schemeClr>
                          </a:solidFill>
                          <a:effectLst/>
                          <a:latin typeface="Times New Roman" panose="02020603050405020304" pitchFamily="18" charset="0"/>
                          <a:cs typeface="Times New Roman" panose="02020603050405020304" pitchFamily="18" charset="0"/>
                        </a:rPr>
                        <a:t>Forum on financing the postal sector in Africa</a:t>
                      </a:r>
                      <a:endParaRPr lang="en-ZW" sz="2000" b="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June 2023</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2505717"/>
                  </a:ext>
                </a:extLst>
              </a:tr>
              <a:tr h="397643">
                <a:tc>
                  <a:txBody>
                    <a:bodyPr/>
                    <a:lstStyle/>
                    <a:p>
                      <a:pPr>
                        <a:lnSpc>
                          <a:spcPct val="107000"/>
                        </a:lnSpc>
                        <a:spcAft>
                          <a:spcPts val="0"/>
                        </a:spcAft>
                      </a:pPr>
                      <a:r>
                        <a:rPr lang="en-ZW" sz="2000" b="0" dirty="0">
                          <a:solidFill>
                            <a:schemeClr val="bg1">
                              <a:lumMod val="95000"/>
                            </a:schemeClr>
                          </a:solidFill>
                          <a:effectLst/>
                          <a:latin typeface="Times New Roman" panose="02020603050405020304" pitchFamily="18" charset="0"/>
                          <a:cs typeface="Times New Roman" panose="02020603050405020304" pitchFamily="18" charset="0"/>
                        </a:rPr>
                        <a:t>Participation of the project team in the training workshop on the design and formulation of a comprehensive regulatory framework for all market players</a:t>
                      </a:r>
                      <a:endParaRPr lang="en-ZW" sz="2000" b="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Sep. 2023</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3970311"/>
                  </a:ext>
                </a:extLst>
              </a:tr>
            </a:tbl>
          </a:graphicData>
        </a:graphic>
      </p:graphicFrame>
    </p:spTree>
    <p:extLst>
      <p:ext uri="{BB962C8B-B14F-4D97-AF65-F5344CB8AC3E}">
        <p14:creationId xmlns:p14="http://schemas.microsoft.com/office/powerpoint/2010/main" val="72915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C074D-91F9-4A1E-8079-0C1DE35066DB}"/>
              </a:ext>
            </a:extLst>
          </p:cNvPr>
          <p:cNvSpPr>
            <a:spLocks noGrp="1"/>
          </p:cNvSpPr>
          <p:nvPr>
            <p:ph type="title"/>
          </p:nvPr>
        </p:nvSpPr>
        <p:spPr/>
        <p:txBody>
          <a:bodyPr>
            <a:normAutofit/>
          </a:bodyPr>
          <a:lstStyle/>
          <a:p>
            <a:r>
              <a:rPr lang="en-ZW" sz="2800" dirty="0">
                <a:latin typeface="Times New Roman" panose="02020603050405020304" pitchFamily="18" charset="0"/>
                <a:cs typeface="Times New Roman" panose="02020603050405020304" pitchFamily="18" charset="0"/>
              </a:rPr>
              <a:t>Project Workplan Activities cont.</a:t>
            </a:r>
          </a:p>
        </p:txBody>
      </p:sp>
      <p:graphicFrame>
        <p:nvGraphicFramePr>
          <p:cNvPr id="13" name="Content Placeholder 12">
            <a:extLst>
              <a:ext uri="{FF2B5EF4-FFF2-40B4-BE49-F238E27FC236}">
                <a16:creationId xmlns:a16="http://schemas.microsoft.com/office/drawing/2014/main" id="{3E2184DD-4FC4-483C-A488-567C83E41169}"/>
              </a:ext>
            </a:extLst>
          </p:cNvPr>
          <p:cNvGraphicFramePr>
            <a:graphicFrameLocks noGrp="1"/>
          </p:cNvGraphicFramePr>
          <p:nvPr>
            <p:ph idx="1"/>
            <p:extLst>
              <p:ext uri="{D42A27DB-BD31-4B8C-83A1-F6EECF244321}">
                <p14:modId xmlns:p14="http://schemas.microsoft.com/office/powerpoint/2010/main" val="386011877"/>
              </p:ext>
            </p:extLst>
          </p:nvPr>
        </p:nvGraphicFramePr>
        <p:xfrm>
          <a:off x="479376" y="1628800"/>
          <a:ext cx="10873208" cy="3316238"/>
        </p:xfrm>
        <a:graphic>
          <a:graphicData uri="http://schemas.openxmlformats.org/drawingml/2006/table">
            <a:tbl>
              <a:tblPr firstRow="1" firstCol="1" bandRow="1">
                <a:tableStyleId>{5C22544A-7EE6-4342-B048-85BDC9FD1C3A}</a:tableStyleId>
              </a:tblPr>
              <a:tblGrid>
                <a:gridCol w="8568952">
                  <a:extLst>
                    <a:ext uri="{9D8B030D-6E8A-4147-A177-3AD203B41FA5}">
                      <a16:colId xmlns:a16="http://schemas.microsoft.com/office/drawing/2014/main" val="886921215"/>
                    </a:ext>
                  </a:extLst>
                </a:gridCol>
                <a:gridCol w="2304256">
                  <a:extLst>
                    <a:ext uri="{9D8B030D-6E8A-4147-A177-3AD203B41FA5}">
                      <a16:colId xmlns:a16="http://schemas.microsoft.com/office/drawing/2014/main" val="1014357531"/>
                    </a:ext>
                  </a:extLst>
                </a:gridCol>
              </a:tblGrid>
              <a:tr h="397643">
                <a:tc>
                  <a:txBody>
                    <a:bodyPr/>
                    <a:lstStyle/>
                    <a:p>
                      <a:pPr>
                        <a:lnSpc>
                          <a:spcPct val="107000"/>
                        </a:lnSpc>
                        <a:spcAft>
                          <a:spcPts val="0"/>
                        </a:spcAft>
                      </a:pPr>
                      <a:r>
                        <a:rPr lang="en-ZW" sz="2000" dirty="0">
                          <a:solidFill>
                            <a:schemeClr val="bg1"/>
                          </a:solidFill>
                          <a:effectLst/>
                          <a:latin typeface="Times New Roman" panose="02020603050405020304" pitchFamily="18" charset="0"/>
                          <a:cs typeface="Times New Roman" panose="02020603050405020304" pitchFamily="18" charset="0"/>
                        </a:rPr>
                        <a:t>Activity</a:t>
                      </a:r>
                      <a:endParaRPr lang="en-ZW"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solidFill>
                            <a:schemeClr val="bg1"/>
                          </a:solidFill>
                          <a:effectLst/>
                          <a:latin typeface="Times New Roman" panose="02020603050405020304" pitchFamily="18" charset="0"/>
                          <a:cs typeface="Times New Roman" panose="02020603050405020304" pitchFamily="18" charset="0"/>
                        </a:rPr>
                        <a:t>Deadline</a:t>
                      </a:r>
                      <a:endParaRPr lang="en-ZW"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9042945"/>
                  </a:ext>
                </a:extLst>
              </a:tr>
              <a:tr h="397643">
                <a:tc>
                  <a:txBody>
                    <a:bodyPr/>
                    <a:lstStyle/>
                    <a:p>
                      <a:pPr>
                        <a:lnSpc>
                          <a:spcPct val="107000"/>
                        </a:lnSpc>
                        <a:spcAft>
                          <a:spcPts val="0"/>
                        </a:spcAft>
                      </a:pPr>
                      <a:r>
                        <a:rPr lang="en-GB" sz="2000" b="0" kern="1200" dirty="0">
                          <a:solidFill>
                            <a:schemeClr val="bg1"/>
                          </a:solidFill>
                          <a:effectLst/>
                          <a:latin typeface="Times New Roman" panose="02020603050405020304" pitchFamily="18" charset="0"/>
                          <a:ea typeface="+mn-ea"/>
                          <a:cs typeface="Times New Roman" panose="02020603050405020304" pitchFamily="18" charset="0"/>
                        </a:rPr>
                        <a:t>Participation of the project team in the training workshop on the design and formulation of a comprehensive regulatory framework for all markets players</a:t>
                      </a:r>
                      <a:endParaRPr lang="en-ZW" sz="2000" b="0" kern="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Sep. 2023</a:t>
                      </a:r>
                    </a:p>
                  </a:txBody>
                  <a:tcPr marL="68580" marR="68580" marT="0" marB="0"/>
                </a:tc>
                <a:extLst>
                  <a:ext uri="{0D108BD9-81ED-4DB2-BD59-A6C34878D82A}">
                    <a16:rowId xmlns:a16="http://schemas.microsoft.com/office/drawing/2014/main" val="2350634238"/>
                  </a:ext>
                </a:extLst>
              </a:tr>
              <a:tr h="397643">
                <a:tc>
                  <a:txBody>
                    <a:bodyPr/>
                    <a:lstStyle/>
                    <a:p>
                      <a:pPr>
                        <a:lnSpc>
                          <a:spcPct val="107000"/>
                        </a:lnSpc>
                        <a:spcAft>
                          <a:spcPts val="0"/>
                        </a:spcAft>
                      </a:pPr>
                      <a:r>
                        <a:rPr lang="en-ZW" sz="20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Institutional and methodological capacity building workshop for Regulatory officials</a:t>
                      </a: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Oct. 2023</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4405902"/>
                  </a:ext>
                </a:extLst>
              </a:tr>
              <a:tr h="397643">
                <a:tc>
                  <a:txBody>
                    <a:bodyPr/>
                    <a:lstStyle/>
                    <a:p>
                      <a:pPr>
                        <a:lnSpc>
                          <a:spcPct val="107000"/>
                        </a:lnSpc>
                        <a:spcAft>
                          <a:spcPts val="0"/>
                        </a:spcAft>
                      </a:pPr>
                      <a:r>
                        <a:rPr lang="en-GB" sz="2000" b="0" kern="1200" dirty="0">
                          <a:solidFill>
                            <a:schemeClr val="bg1"/>
                          </a:solidFill>
                          <a:effectLst/>
                          <a:latin typeface="Times New Roman" panose="02020603050405020304" pitchFamily="18" charset="0"/>
                          <a:ea typeface="+mn-ea"/>
                          <a:cs typeface="Times New Roman" panose="02020603050405020304" pitchFamily="18" charset="0"/>
                        </a:rPr>
                        <a:t>Regional forums for brainstorming and knowledge sharing</a:t>
                      </a:r>
                      <a:endParaRPr lang="en-ZW" sz="2000" b="0" kern="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Feb, 2024</a:t>
                      </a:r>
                    </a:p>
                  </a:txBody>
                  <a:tcPr marL="68580" marR="68580" marT="0" marB="0"/>
                </a:tc>
                <a:extLst>
                  <a:ext uri="{0D108BD9-81ED-4DB2-BD59-A6C34878D82A}">
                    <a16:rowId xmlns:a16="http://schemas.microsoft.com/office/drawing/2014/main" val="1224203087"/>
                  </a:ext>
                </a:extLst>
              </a:tr>
              <a:tr h="39764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W" sz="20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Evaluation of the USO and funding models to meet socio-economic development targets, changing technologies and market and citizen needs</a:t>
                      </a:r>
                      <a:endParaRPr kumimoji="0" lang="en-ZW" sz="20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Oct. 2024</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4575019"/>
                  </a:ext>
                </a:extLst>
              </a:tr>
              <a:tr h="39764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2000" b="0" i="0" u="none" strike="noStrike" kern="1200" cap="none" spc="0" normalizeH="0" baseline="0" dirty="0">
                          <a:ln>
                            <a:noFill/>
                          </a:ln>
                          <a:solidFill>
                            <a:schemeClr val="bg1"/>
                          </a:solidFill>
                          <a:effectLst/>
                          <a:uLnTx/>
                          <a:uFillTx/>
                          <a:latin typeface="Times New Roman" panose="02020603050405020304" pitchFamily="18" charset="0"/>
                          <a:ea typeface="+mn-ea"/>
                          <a:cs typeface="Times New Roman" panose="02020603050405020304" pitchFamily="18" charset="0"/>
                        </a:rPr>
                        <a:t>Regional workshop training on the provisions, costs and licensing systems of the USO and existing funding models</a:t>
                      </a:r>
                      <a:endParaRPr kumimoji="0" lang="en-ZW" sz="20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dirty="0">
                          <a:solidFill>
                            <a:schemeClr val="dk1"/>
                          </a:solidFill>
                          <a:effectLst/>
                          <a:latin typeface="Times New Roman" panose="02020603050405020304" pitchFamily="18" charset="0"/>
                          <a:ea typeface="+mn-ea"/>
                          <a:cs typeface="Times New Roman" panose="02020603050405020304" pitchFamily="18" charset="0"/>
                        </a:rPr>
                        <a:t>June 2024</a:t>
                      </a:r>
                      <a:endParaRPr lang="en-ZW"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792167552"/>
                  </a:ext>
                </a:extLst>
              </a:tr>
            </a:tbl>
          </a:graphicData>
        </a:graphic>
      </p:graphicFrame>
    </p:spTree>
    <p:extLst>
      <p:ext uri="{BB962C8B-B14F-4D97-AF65-F5344CB8AC3E}">
        <p14:creationId xmlns:p14="http://schemas.microsoft.com/office/powerpoint/2010/main" val="393097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A4D62-38A9-4740-9042-79009BE71394}"/>
              </a:ext>
            </a:extLst>
          </p:cNvPr>
          <p:cNvSpPr>
            <a:spLocks noGrp="1"/>
          </p:cNvSpPr>
          <p:nvPr>
            <p:ph type="title"/>
          </p:nvPr>
        </p:nvSpPr>
        <p:spPr/>
        <p:txBody>
          <a:bodyPr>
            <a:normAutofit/>
          </a:bodyPr>
          <a:lstStyle/>
          <a:p>
            <a:r>
              <a:rPr lang="en-ZW" sz="2400" dirty="0">
                <a:latin typeface="Times New Roman" panose="02020603050405020304" pitchFamily="18" charset="0"/>
                <a:cs typeface="Times New Roman" panose="02020603050405020304" pitchFamily="18" charset="0"/>
              </a:rPr>
              <a:t>Key Performance Indicators</a:t>
            </a:r>
          </a:p>
        </p:txBody>
      </p:sp>
      <p:graphicFrame>
        <p:nvGraphicFramePr>
          <p:cNvPr id="10" name="Table 10">
            <a:extLst>
              <a:ext uri="{FF2B5EF4-FFF2-40B4-BE49-F238E27FC236}">
                <a16:creationId xmlns:a16="http://schemas.microsoft.com/office/drawing/2014/main" id="{572E23D0-A3C0-4FD1-9ED4-A07E7E0D43AB}"/>
              </a:ext>
            </a:extLst>
          </p:cNvPr>
          <p:cNvGraphicFramePr>
            <a:graphicFrameLocks noGrp="1"/>
          </p:cNvGraphicFramePr>
          <p:nvPr>
            <p:ph idx="1"/>
            <p:extLst>
              <p:ext uri="{D42A27DB-BD31-4B8C-83A1-F6EECF244321}">
                <p14:modId xmlns:p14="http://schemas.microsoft.com/office/powerpoint/2010/main" val="3102392572"/>
              </p:ext>
            </p:extLst>
          </p:nvPr>
        </p:nvGraphicFramePr>
        <p:xfrm>
          <a:off x="623888" y="1557338"/>
          <a:ext cx="11376024" cy="5034280"/>
        </p:xfrm>
        <a:graphic>
          <a:graphicData uri="http://schemas.openxmlformats.org/drawingml/2006/table">
            <a:tbl>
              <a:tblPr firstRow="1" bandRow="1">
                <a:tableStyleId>{5C22544A-7EE6-4342-B048-85BDC9FD1C3A}</a:tableStyleId>
              </a:tblPr>
              <a:tblGrid>
                <a:gridCol w="7488336">
                  <a:extLst>
                    <a:ext uri="{9D8B030D-6E8A-4147-A177-3AD203B41FA5}">
                      <a16:colId xmlns:a16="http://schemas.microsoft.com/office/drawing/2014/main" val="2325623046"/>
                    </a:ext>
                  </a:extLst>
                </a:gridCol>
                <a:gridCol w="1152128">
                  <a:extLst>
                    <a:ext uri="{9D8B030D-6E8A-4147-A177-3AD203B41FA5}">
                      <a16:colId xmlns:a16="http://schemas.microsoft.com/office/drawing/2014/main" val="893856413"/>
                    </a:ext>
                  </a:extLst>
                </a:gridCol>
                <a:gridCol w="1152128">
                  <a:extLst>
                    <a:ext uri="{9D8B030D-6E8A-4147-A177-3AD203B41FA5}">
                      <a16:colId xmlns:a16="http://schemas.microsoft.com/office/drawing/2014/main" val="2887591351"/>
                    </a:ext>
                  </a:extLst>
                </a:gridCol>
                <a:gridCol w="1583432">
                  <a:extLst>
                    <a:ext uri="{9D8B030D-6E8A-4147-A177-3AD203B41FA5}">
                      <a16:colId xmlns:a16="http://schemas.microsoft.com/office/drawing/2014/main" val="3251531681"/>
                    </a:ext>
                  </a:extLst>
                </a:gridCol>
              </a:tblGrid>
              <a:tr h="370840">
                <a:tc>
                  <a:txBody>
                    <a:bodyPr/>
                    <a:lstStyle/>
                    <a:p>
                      <a:r>
                        <a:rPr lang="en-ZW" sz="1800" dirty="0">
                          <a:latin typeface="Times New Roman" panose="02020603050405020304" pitchFamily="18" charset="0"/>
                          <a:cs typeface="Times New Roman" panose="02020603050405020304" pitchFamily="18" charset="0"/>
                        </a:rPr>
                        <a:t>Key (principal) performance indicators</a:t>
                      </a:r>
                    </a:p>
                  </a:txBody>
                  <a:tcPr/>
                </a:tc>
                <a:tc>
                  <a:txBody>
                    <a:bodyPr/>
                    <a:lstStyle/>
                    <a:p>
                      <a:pPr algn="ctr"/>
                      <a:r>
                        <a:rPr lang="en-ZW" dirty="0">
                          <a:latin typeface="Times New Roman" panose="02020603050405020304" pitchFamily="18" charset="0"/>
                          <a:cs typeface="Times New Roman" panose="02020603050405020304" pitchFamily="18" charset="0"/>
                        </a:rPr>
                        <a:t>Baseline</a:t>
                      </a:r>
                    </a:p>
                  </a:txBody>
                  <a:tcPr/>
                </a:tc>
                <a:tc>
                  <a:txBody>
                    <a:bodyPr/>
                    <a:lstStyle/>
                    <a:p>
                      <a:pPr algn="ctr"/>
                      <a:r>
                        <a:rPr lang="en-ZW" dirty="0">
                          <a:latin typeface="Times New Roman" panose="02020603050405020304" pitchFamily="18" charset="0"/>
                          <a:cs typeface="Times New Roman" panose="02020603050405020304" pitchFamily="18" charset="0"/>
                        </a:rPr>
                        <a:t>Target</a:t>
                      </a:r>
                    </a:p>
                  </a:txBody>
                  <a:tcPr/>
                </a:tc>
                <a:tc>
                  <a:txBody>
                    <a:bodyPr/>
                    <a:lstStyle/>
                    <a:p>
                      <a:r>
                        <a:rPr lang="en-ZW" dirty="0">
                          <a:latin typeface="Times New Roman" panose="02020603050405020304" pitchFamily="18" charset="0"/>
                          <a:cs typeface="Times New Roman" panose="02020603050405020304" pitchFamily="18" charset="0"/>
                        </a:rPr>
                        <a:t>Deadline</a:t>
                      </a:r>
                    </a:p>
                  </a:txBody>
                  <a:tcPr/>
                </a:tc>
                <a:extLst>
                  <a:ext uri="{0D108BD9-81ED-4DB2-BD59-A6C34878D82A}">
                    <a16:rowId xmlns:a16="http://schemas.microsoft.com/office/drawing/2014/main" val="104777262"/>
                  </a:ext>
                </a:extLst>
              </a:tr>
              <a:tr h="370840">
                <a:tc>
                  <a:txBody>
                    <a:bodyPr/>
                    <a:lstStyle/>
                    <a:p>
                      <a:r>
                        <a:rPr lang="en-ZW" sz="1800" dirty="0">
                          <a:latin typeface="Times New Roman" panose="02020603050405020304" pitchFamily="18" charset="0"/>
                          <a:cs typeface="Times New Roman" panose="02020603050405020304" pitchFamily="18" charset="0"/>
                        </a:rPr>
                        <a:t>Number of national policies aligned with UPU international standards, to revitalise and harmonise the regulatory environment for the postal sector</a:t>
                      </a:r>
                    </a:p>
                  </a:txBody>
                  <a:tcPr/>
                </a:tc>
                <a:tc>
                  <a:txBody>
                    <a:bodyPr/>
                    <a:lstStyle/>
                    <a:p>
                      <a:pPr algn="ctr"/>
                      <a:r>
                        <a:rPr lang="en-ZW" dirty="0">
                          <a:latin typeface="Times New Roman" panose="02020603050405020304" pitchFamily="18" charset="0"/>
                          <a:cs typeface="Times New Roman" panose="02020603050405020304" pitchFamily="18" charset="0"/>
                        </a:rPr>
                        <a:t>0</a:t>
                      </a:r>
                    </a:p>
                  </a:txBody>
                  <a:tcPr/>
                </a:tc>
                <a:tc>
                  <a:txBody>
                    <a:bodyPr/>
                    <a:lstStyle/>
                    <a:p>
                      <a:pPr algn="ctr"/>
                      <a:r>
                        <a:rPr lang="en-ZW" dirty="0">
                          <a:latin typeface="Times New Roman" panose="02020603050405020304" pitchFamily="18" charset="0"/>
                          <a:cs typeface="Times New Roman" panose="02020603050405020304" pitchFamily="18" charset="0"/>
                        </a:rPr>
                        <a:t>20</a:t>
                      </a:r>
                    </a:p>
                  </a:txBody>
                  <a:tcPr/>
                </a:tc>
                <a:tc>
                  <a:txBody>
                    <a:bodyPr/>
                    <a:lstStyle/>
                    <a:p>
                      <a:r>
                        <a:rPr lang="en-ZW" dirty="0">
                          <a:latin typeface="Times New Roman" panose="02020603050405020304" pitchFamily="18" charset="0"/>
                          <a:cs typeface="Times New Roman" panose="02020603050405020304" pitchFamily="18" charset="0"/>
                        </a:rPr>
                        <a:t>Dec 2025</a:t>
                      </a:r>
                    </a:p>
                  </a:txBody>
                  <a:tcPr/>
                </a:tc>
                <a:extLst>
                  <a:ext uri="{0D108BD9-81ED-4DB2-BD59-A6C34878D82A}">
                    <a16:rowId xmlns:a16="http://schemas.microsoft.com/office/drawing/2014/main" val="976419031"/>
                  </a:ext>
                </a:extLst>
              </a:tr>
              <a:tr h="370840">
                <a:tc>
                  <a:txBody>
                    <a:bodyPr/>
                    <a:lstStyle/>
                    <a:p>
                      <a:r>
                        <a:rPr lang="en-ZW" sz="1800" dirty="0">
                          <a:latin typeface="Times New Roman" panose="02020603050405020304" pitchFamily="18" charset="0"/>
                          <a:cs typeface="Times New Roman" panose="02020603050405020304" pitchFamily="18" charset="0"/>
                        </a:rPr>
                        <a:t>Number of countries evaluated on the national regulatory environment in view of technological and market changes, and in comparison with models used in other industries (e.g. telecommunications)</a:t>
                      </a:r>
                    </a:p>
                  </a:txBody>
                  <a:tcPr/>
                </a:tc>
                <a:tc>
                  <a:txBody>
                    <a:bodyPr/>
                    <a:lstStyle/>
                    <a:p>
                      <a:pPr algn="ctr"/>
                      <a:r>
                        <a:rPr lang="en-ZW" dirty="0">
                          <a:latin typeface="Times New Roman" panose="02020603050405020304" pitchFamily="18" charset="0"/>
                          <a:cs typeface="Times New Roman" panose="02020603050405020304" pitchFamily="18" charset="0"/>
                        </a:rPr>
                        <a:t>0</a:t>
                      </a:r>
                    </a:p>
                  </a:txBody>
                  <a:tcPr/>
                </a:tc>
                <a:tc>
                  <a:txBody>
                    <a:bodyPr/>
                    <a:lstStyle/>
                    <a:p>
                      <a:pPr algn="ctr"/>
                      <a:r>
                        <a:rPr lang="en-ZW" dirty="0">
                          <a:latin typeface="Times New Roman" panose="02020603050405020304" pitchFamily="18" charset="0"/>
                          <a:cs typeface="Times New Roman" panose="02020603050405020304" pitchFamily="18" charset="0"/>
                        </a:rPr>
                        <a:t>20</a:t>
                      </a:r>
                    </a:p>
                  </a:txBody>
                  <a:tcPr/>
                </a:tc>
                <a:tc>
                  <a:txBody>
                    <a:bodyPr/>
                    <a:lstStyle/>
                    <a:p>
                      <a:r>
                        <a:rPr lang="en-ZW" dirty="0">
                          <a:latin typeface="Times New Roman" panose="02020603050405020304" pitchFamily="18" charset="0"/>
                          <a:cs typeface="Times New Roman" panose="02020603050405020304" pitchFamily="18" charset="0"/>
                        </a:rPr>
                        <a:t>Dec 2025</a:t>
                      </a:r>
                    </a:p>
                  </a:txBody>
                  <a:tcPr/>
                </a:tc>
                <a:extLst>
                  <a:ext uri="{0D108BD9-81ED-4DB2-BD59-A6C34878D82A}">
                    <a16:rowId xmlns:a16="http://schemas.microsoft.com/office/drawing/2014/main" val="1132590269"/>
                  </a:ext>
                </a:extLst>
              </a:tr>
              <a:tr h="370840">
                <a:tc>
                  <a:txBody>
                    <a:bodyPr/>
                    <a:lstStyle/>
                    <a:p>
                      <a:r>
                        <a:rPr lang="en-ZW" sz="1800" dirty="0">
                          <a:latin typeface="Times New Roman" panose="02020603050405020304" pitchFamily="18" charset="0"/>
                          <a:cs typeface="Times New Roman" panose="02020603050405020304" pitchFamily="18" charset="0"/>
                        </a:rPr>
                        <a:t>Number of countries evaluated on updating and redefining the USO and licensing systems to meet socio-economic development targets, changing technologies and market and citizen needs</a:t>
                      </a:r>
                    </a:p>
                  </a:txBody>
                  <a:tcPr/>
                </a:tc>
                <a:tc>
                  <a:txBody>
                    <a:bodyPr/>
                    <a:lstStyle/>
                    <a:p>
                      <a:pPr algn="ctr"/>
                      <a:r>
                        <a:rPr lang="en-ZW" dirty="0">
                          <a:latin typeface="Times New Roman" panose="02020603050405020304" pitchFamily="18" charset="0"/>
                          <a:cs typeface="Times New Roman" panose="02020603050405020304" pitchFamily="18" charset="0"/>
                        </a:rPr>
                        <a:t>0</a:t>
                      </a:r>
                    </a:p>
                  </a:txBody>
                  <a:tcPr/>
                </a:tc>
                <a:tc>
                  <a:txBody>
                    <a:bodyPr/>
                    <a:lstStyle/>
                    <a:p>
                      <a:pPr algn="ctr"/>
                      <a:r>
                        <a:rPr lang="en-ZW" dirty="0">
                          <a:latin typeface="Times New Roman" panose="02020603050405020304" pitchFamily="18" charset="0"/>
                          <a:cs typeface="Times New Roman" panose="02020603050405020304" pitchFamily="18" charset="0"/>
                        </a:rPr>
                        <a:t>20</a:t>
                      </a:r>
                    </a:p>
                  </a:txBody>
                  <a:tcPr/>
                </a:tc>
                <a:tc>
                  <a:txBody>
                    <a:bodyPr/>
                    <a:lstStyle/>
                    <a:p>
                      <a:r>
                        <a:rPr lang="en-ZW" dirty="0">
                          <a:latin typeface="Times New Roman" panose="02020603050405020304" pitchFamily="18" charset="0"/>
                          <a:cs typeface="Times New Roman" panose="02020603050405020304" pitchFamily="18" charset="0"/>
                        </a:rPr>
                        <a:t>Dec 2025</a:t>
                      </a:r>
                    </a:p>
                  </a:txBody>
                  <a:tcPr/>
                </a:tc>
                <a:extLst>
                  <a:ext uri="{0D108BD9-81ED-4DB2-BD59-A6C34878D82A}">
                    <a16:rowId xmlns:a16="http://schemas.microsoft.com/office/drawing/2014/main" val="2015306100"/>
                  </a:ext>
                </a:extLst>
              </a:tr>
              <a:tr h="370840">
                <a:tc>
                  <a:txBody>
                    <a:bodyPr/>
                    <a:lstStyle/>
                    <a:p>
                      <a:r>
                        <a:rPr lang="en-ZW" sz="1800" dirty="0">
                          <a:latin typeface="Times New Roman" panose="02020603050405020304" pitchFamily="18" charset="0"/>
                          <a:cs typeface="Times New Roman" panose="02020603050405020304" pitchFamily="18" charset="0"/>
                        </a:rPr>
                        <a:t>Number of postal regulatory authorities trained in the design and formulation of a comprehensive regulatory framework for all market players</a:t>
                      </a:r>
                    </a:p>
                  </a:txBody>
                  <a:tcPr/>
                </a:tc>
                <a:tc>
                  <a:txBody>
                    <a:bodyPr/>
                    <a:lstStyle/>
                    <a:p>
                      <a:pPr algn="ctr"/>
                      <a:r>
                        <a:rPr lang="en-ZW" dirty="0">
                          <a:latin typeface="Times New Roman" panose="02020603050405020304" pitchFamily="18" charset="0"/>
                          <a:cs typeface="Times New Roman" panose="02020603050405020304" pitchFamily="18" charset="0"/>
                        </a:rPr>
                        <a:t>0</a:t>
                      </a:r>
                    </a:p>
                  </a:txBody>
                  <a:tcPr/>
                </a:tc>
                <a:tc>
                  <a:txBody>
                    <a:bodyPr/>
                    <a:lstStyle/>
                    <a:p>
                      <a:pPr algn="ctr"/>
                      <a:r>
                        <a:rPr lang="en-ZW" dirty="0">
                          <a:latin typeface="Times New Roman" panose="02020603050405020304" pitchFamily="18" charset="0"/>
                          <a:cs typeface="Times New Roman" panose="02020603050405020304" pitchFamily="18" charset="0"/>
                        </a:rPr>
                        <a:t>20</a:t>
                      </a:r>
                    </a:p>
                  </a:txBody>
                  <a:tcPr/>
                </a:tc>
                <a:tc>
                  <a:txBody>
                    <a:bodyPr/>
                    <a:lstStyle/>
                    <a:p>
                      <a:r>
                        <a:rPr lang="en-ZW" dirty="0">
                          <a:latin typeface="Times New Roman" panose="02020603050405020304" pitchFamily="18" charset="0"/>
                          <a:cs typeface="Times New Roman" panose="02020603050405020304" pitchFamily="18" charset="0"/>
                        </a:rPr>
                        <a:t>Dec 2025</a:t>
                      </a:r>
                    </a:p>
                  </a:txBody>
                  <a:tcPr/>
                </a:tc>
                <a:extLst>
                  <a:ext uri="{0D108BD9-81ED-4DB2-BD59-A6C34878D82A}">
                    <a16:rowId xmlns:a16="http://schemas.microsoft.com/office/drawing/2014/main" val="1825815980"/>
                  </a:ext>
                </a:extLst>
              </a:tr>
              <a:tr h="370840">
                <a:tc>
                  <a:txBody>
                    <a:bodyPr/>
                    <a:lstStyle/>
                    <a:p>
                      <a:r>
                        <a:rPr lang="en-ZW" sz="1800" dirty="0">
                          <a:latin typeface="Times New Roman" panose="02020603050405020304" pitchFamily="18" charset="0"/>
                          <a:cs typeface="Times New Roman" panose="02020603050405020304" pitchFamily="18" charset="0"/>
                        </a:rPr>
                        <a:t>Number of regulatory authorities trained in the provisions, costs and licensing systems of the USO and existing funding models</a:t>
                      </a:r>
                    </a:p>
                  </a:txBody>
                  <a:tcPr/>
                </a:tc>
                <a:tc>
                  <a:txBody>
                    <a:bodyPr/>
                    <a:lstStyle/>
                    <a:p>
                      <a:pPr algn="ctr"/>
                      <a:r>
                        <a:rPr lang="en-ZW" dirty="0">
                          <a:latin typeface="Times New Roman" panose="02020603050405020304" pitchFamily="18" charset="0"/>
                          <a:cs typeface="Times New Roman" panose="02020603050405020304" pitchFamily="18" charset="0"/>
                        </a:rPr>
                        <a:t>0</a:t>
                      </a:r>
                    </a:p>
                  </a:txBody>
                  <a:tcPr/>
                </a:tc>
                <a:tc>
                  <a:txBody>
                    <a:bodyPr/>
                    <a:lstStyle/>
                    <a:p>
                      <a:pPr algn="ctr"/>
                      <a:r>
                        <a:rPr lang="en-ZW" dirty="0">
                          <a:latin typeface="Times New Roman" panose="02020603050405020304" pitchFamily="18" charset="0"/>
                          <a:cs typeface="Times New Roman" panose="02020603050405020304" pitchFamily="18" charset="0"/>
                        </a:rPr>
                        <a:t>20</a:t>
                      </a:r>
                    </a:p>
                  </a:txBody>
                  <a:tcPr/>
                </a:tc>
                <a:tc>
                  <a:txBody>
                    <a:bodyPr/>
                    <a:lstStyle/>
                    <a:p>
                      <a:r>
                        <a:rPr lang="en-ZW" dirty="0">
                          <a:latin typeface="Times New Roman" panose="02020603050405020304" pitchFamily="18" charset="0"/>
                          <a:cs typeface="Times New Roman" panose="02020603050405020304" pitchFamily="18" charset="0"/>
                        </a:rPr>
                        <a:t>Dec 2025</a:t>
                      </a:r>
                    </a:p>
                  </a:txBody>
                  <a:tcPr/>
                </a:tc>
                <a:extLst>
                  <a:ext uri="{0D108BD9-81ED-4DB2-BD59-A6C34878D82A}">
                    <a16:rowId xmlns:a16="http://schemas.microsoft.com/office/drawing/2014/main" val="118332111"/>
                  </a:ext>
                </a:extLst>
              </a:tr>
              <a:tr h="370840">
                <a:tc>
                  <a:txBody>
                    <a:bodyPr/>
                    <a:lstStyle/>
                    <a:p>
                      <a:r>
                        <a:rPr lang="en-ZW" sz="1800" dirty="0">
                          <a:latin typeface="Times New Roman" panose="02020603050405020304" pitchFamily="18" charset="0"/>
                          <a:cs typeface="Times New Roman" panose="02020603050405020304" pitchFamily="18" charset="0"/>
                        </a:rPr>
                        <a:t>Number of postal regulatory authorities trained in the use of maps and dashboards, setting out in detail all the players in the market, their exact market share and the regulatory framework applicable to each</a:t>
                      </a:r>
                    </a:p>
                  </a:txBody>
                  <a:tcPr/>
                </a:tc>
                <a:tc>
                  <a:txBody>
                    <a:bodyPr/>
                    <a:lstStyle/>
                    <a:p>
                      <a:pPr algn="ctr"/>
                      <a:r>
                        <a:rPr lang="en-ZW" dirty="0">
                          <a:latin typeface="Times New Roman" panose="02020603050405020304" pitchFamily="18" charset="0"/>
                          <a:cs typeface="Times New Roman" panose="02020603050405020304" pitchFamily="18" charset="0"/>
                        </a:rPr>
                        <a:t>0</a:t>
                      </a:r>
                    </a:p>
                  </a:txBody>
                  <a:tcPr/>
                </a:tc>
                <a:tc>
                  <a:txBody>
                    <a:bodyPr/>
                    <a:lstStyle/>
                    <a:p>
                      <a:pPr algn="ctr"/>
                      <a:r>
                        <a:rPr lang="en-ZW" dirty="0">
                          <a:latin typeface="Times New Roman" panose="02020603050405020304" pitchFamily="18" charset="0"/>
                          <a:cs typeface="Times New Roman" panose="02020603050405020304" pitchFamily="18" charset="0"/>
                        </a:rPr>
                        <a:t>20</a:t>
                      </a:r>
                    </a:p>
                  </a:txBody>
                  <a:tcPr/>
                </a:tc>
                <a:tc>
                  <a:txBody>
                    <a:bodyPr/>
                    <a:lstStyle/>
                    <a:p>
                      <a:r>
                        <a:rPr lang="en-ZW" dirty="0">
                          <a:latin typeface="Times New Roman" panose="02020603050405020304" pitchFamily="18" charset="0"/>
                          <a:cs typeface="Times New Roman" panose="02020603050405020304" pitchFamily="18" charset="0"/>
                        </a:rPr>
                        <a:t>Dec 2025</a:t>
                      </a:r>
                    </a:p>
                  </a:txBody>
                  <a:tcPr/>
                </a:tc>
                <a:extLst>
                  <a:ext uri="{0D108BD9-81ED-4DB2-BD59-A6C34878D82A}">
                    <a16:rowId xmlns:a16="http://schemas.microsoft.com/office/drawing/2014/main" val="1064916597"/>
                  </a:ext>
                </a:extLst>
              </a:tr>
            </a:tbl>
          </a:graphicData>
        </a:graphic>
      </p:graphicFrame>
    </p:spTree>
    <p:extLst>
      <p:ext uri="{BB962C8B-B14F-4D97-AF65-F5344CB8AC3E}">
        <p14:creationId xmlns:p14="http://schemas.microsoft.com/office/powerpoint/2010/main" val="20789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DEE-1A49-4545-A6C4-86BC6F0D0F00}"/>
              </a:ext>
            </a:extLst>
          </p:cNvPr>
          <p:cNvSpPr>
            <a:spLocks noGrp="1"/>
          </p:cNvSpPr>
          <p:nvPr>
            <p:ph type="title"/>
          </p:nvPr>
        </p:nvSpPr>
        <p:spPr/>
        <p:txBody>
          <a:bodyPr>
            <a:normAutofit/>
          </a:bodyPr>
          <a:lstStyle/>
          <a:p>
            <a:r>
              <a:rPr lang="en-ZW" sz="2400" dirty="0">
                <a:latin typeface="Times New Roman" panose="02020603050405020304" pitchFamily="18" charset="0"/>
                <a:cs typeface="Times New Roman" panose="02020603050405020304" pitchFamily="18" charset="0"/>
              </a:rPr>
              <a:t>UPU Expectations on Members</a:t>
            </a:r>
          </a:p>
        </p:txBody>
      </p:sp>
      <p:graphicFrame>
        <p:nvGraphicFramePr>
          <p:cNvPr id="4" name="Content Placeholder 3">
            <a:extLst>
              <a:ext uri="{FF2B5EF4-FFF2-40B4-BE49-F238E27FC236}">
                <a16:creationId xmlns:a16="http://schemas.microsoft.com/office/drawing/2014/main" id="{DFA3273F-EE9B-4104-A920-3B525F186C35}"/>
              </a:ext>
            </a:extLst>
          </p:cNvPr>
          <p:cNvGraphicFramePr>
            <a:graphicFrameLocks noGrp="1"/>
          </p:cNvGraphicFramePr>
          <p:nvPr>
            <p:ph idx="1"/>
            <p:extLst>
              <p:ext uri="{D42A27DB-BD31-4B8C-83A1-F6EECF244321}">
                <p14:modId xmlns:p14="http://schemas.microsoft.com/office/powerpoint/2010/main" val="2312806148"/>
              </p:ext>
            </p:extLst>
          </p:nvPr>
        </p:nvGraphicFramePr>
        <p:xfrm>
          <a:off x="551384" y="1628800"/>
          <a:ext cx="9505056" cy="4320478"/>
        </p:xfrm>
        <a:graphic>
          <a:graphicData uri="http://schemas.openxmlformats.org/drawingml/2006/table">
            <a:tbl>
              <a:tblPr firstRow="1" firstCol="1" bandRow="1">
                <a:tableStyleId>{5C22544A-7EE6-4342-B048-85BDC9FD1C3A}</a:tableStyleId>
              </a:tblPr>
              <a:tblGrid>
                <a:gridCol w="4752528">
                  <a:extLst>
                    <a:ext uri="{9D8B030D-6E8A-4147-A177-3AD203B41FA5}">
                      <a16:colId xmlns:a16="http://schemas.microsoft.com/office/drawing/2014/main" val="1082881026"/>
                    </a:ext>
                  </a:extLst>
                </a:gridCol>
                <a:gridCol w="4752528">
                  <a:extLst>
                    <a:ext uri="{9D8B030D-6E8A-4147-A177-3AD203B41FA5}">
                      <a16:colId xmlns:a16="http://schemas.microsoft.com/office/drawing/2014/main" val="2045510760"/>
                    </a:ext>
                  </a:extLst>
                </a:gridCol>
              </a:tblGrid>
              <a:tr h="432048">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Stakeholder</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Expectations</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9722202"/>
                  </a:ext>
                </a:extLst>
              </a:tr>
              <a:tr h="777686">
                <a:tc rowSpan="5">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Regulators</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Full engagement in the implementation of planned activities</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5277820"/>
                  </a:ext>
                </a:extLst>
              </a:tr>
              <a:tr h="777686">
                <a:tc vMerge="1">
                  <a:txBody>
                    <a:bodyPr/>
                    <a:lstStyle/>
                    <a:p>
                      <a:endParaRPr lang="LID4096"/>
                    </a:p>
                  </a:txBody>
                  <a:tcPr/>
                </a:tc>
                <a:tc>
                  <a:txBody>
                    <a:bodyPr/>
                    <a:lstStyle/>
                    <a:p>
                      <a:pPr>
                        <a:lnSpc>
                          <a:spcPct val="107000"/>
                        </a:lnSpc>
                        <a:spcAft>
                          <a:spcPts val="0"/>
                        </a:spcAft>
                      </a:pP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Appoint national focal points</a:t>
                      </a:r>
                    </a:p>
                  </a:txBody>
                  <a:tcPr marL="68580" marR="68580" marT="0" marB="0"/>
                </a:tc>
                <a:extLst>
                  <a:ext uri="{0D108BD9-81ED-4DB2-BD59-A6C34878D82A}">
                    <a16:rowId xmlns:a16="http://schemas.microsoft.com/office/drawing/2014/main" val="4063422518"/>
                  </a:ext>
                </a:extLst>
              </a:tr>
              <a:tr h="777686">
                <a:tc vMerge="1">
                  <a:txBody>
                    <a:bodyPr/>
                    <a:lstStyle/>
                    <a:p>
                      <a:endParaRPr lang="en-ZW"/>
                    </a:p>
                  </a:txBody>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Ownership of the project</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2197453"/>
                  </a:ext>
                </a:extLst>
              </a:tr>
              <a:tr h="777686">
                <a:tc vMerge="1">
                  <a:txBody>
                    <a:bodyPr/>
                    <a:lstStyle/>
                    <a:p>
                      <a:endParaRPr lang="en-ZW"/>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W"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Appointment of Country Project Manager</a:t>
                      </a:r>
                      <a:endParaRPr kumimoji="0" lang="en-ZW"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creation of National Project Teams</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5271654"/>
                  </a:ext>
                </a:extLst>
              </a:tr>
              <a:tr h="777686">
                <a:tc vMerge="1">
                  <a:txBody>
                    <a:bodyPr/>
                    <a:lstStyle/>
                    <a:p>
                      <a:endParaRPr lang="en-ZW"/>
                    </a:p>
                  </a:txBody>
                  <a:tcPr/>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Achievement of planned results</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5424964"/>
                  </a:ext>
                </a:extLst>
              </a:tr>
            </a:tbl>
          </a:graphicData>
        </a:graphic>
      </p:graphicFrame>
    </p:spTree>
    <p:extLst>
      <p:ext uri="{BB962C8B-B14F-4D97-AF65-F5344CB8AC3E}">
        <p14:creationId xmlns:p14="http://schemas.microsoft.com/office/powerpoint/2010/main" val="377259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7E79D-6331-462D-AB9D-EF4C8D52E841}"/>
              </a:ext>
            </a:extLst>
          </p:cNvPr>
          <p:cNvSpPr>
            <a:spLocks noGrp="1"/>
          </p:cNvSpPr>
          <p:nvPr>
            <p:ph type="title"/>
          </p:nvPr>
        </p:nvSpPr>
        <p:spPr/>
        <p:txBody>
          <a:bodyPr>
            <a:normAutofit/>
          </a:bodyPr>
          <a:lstStyle/>
          <a:p>
            <a:r>
              <a:rPr lang="en-ZW" sz="2400" dirty="0">
                <a:latin typeface="Times New Roman" panose="02020603050405020304" pitchFamily="18" charset="0"/>
                <a:cs typeface="Times New Roman" panose="02020603050405020304" pitchFamily="18" charset="0"/>
              </a:rPr>
              <a:t>UPU Expectations on Restricted Unions</a:t>
            </a:r>
          </a:p>
        </p:txBody>
      </p:sp>
      <p:graphicFrame>
        <p:nvGraphicFramePr>
          <p:cNvPr id="4" name="Content Placeholder 3">
            <a:extLst>
              <a:ext uri="{FF2B5EF4-FFF2-40B4-BE49-F238E27FC236}">
                <a16:creationId xmlns:a16="http://schemas.microsoft.com/office/drawing/2014/main" id="{161D2DA5-2BFC-4A28-98BC-DE1FCE107F77}"/>
              </a:ext>
            </a:extLst>
          </p:cNvPr>
          <p:cNvGraphicFramePr>
            <a:graphicFrameLocks noGrp="1"/>
          </p:cNvGraphicFramePr>
          <p:nvPr>
            <p:ph idx="1"/>
            <p:extLst>
              <p:ext uri="{D42A27DB-BD31-4B8C-83A1-F6EECF244321}">
                <p14:modId xmlns:p14="http://schemas.microsoft.com/office/powerpoint/2010/main" val="2006976263"/>
              </p:ext>
            </p:extLst>
          </p:nvPr>
        </p:nvGraphicFramePr>
        <p:xfrm>
          <a:off x="551384" y="1700808"/>
          <a:ext cx="10657184" cy="5540577"/>
        </p:xfrm>
        <a:graphic>
          <a:graphicData uri="http://schemas.openxmlformats.org/drawingml/2006/table">
            <a:tbl>
              <a:tblPr firstRow="1" firstCol="1" bandRow="1">
                <a:tableStyleId>{5C22544A-7EE6-4342-B048-85BDC9FD1C3A}</a:tableStyleId>
              </a:tblPr>
              <a:tblGrid>
                <a:gridCol w="3069269">
                  <a:extLst>
                    <a:ext uri="{9D8B030D-6E8A-4147-A177-3AD203B41FA5}">
                      <a16:colId xmlns:a16="http://schemas.microsoft.com/office/drawing/2014/main" val="1477038498"/>
                    </a:ext>
                  </a:extLst>
                </a:gridCol>
                <a:gridCol w="7587915">
                  <a:extLst>
                    <a:ext uri="{9D8B030D-6E8A-4147-A177-3AD203B41FA5}">
                      <a16:colId xmlns:a16="http://schemas.microsoft.com/office/drawing/2014/main" val="2776632334"/>
                    </a:ext>
                  </a:extLst>
                </a:gridCol>
              </a:tblGrid>
              <a:tr h="501270">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Stakeholder</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Expectations</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1579873"/>
                  </a:ext>
                </a:extLst>
              </a:tr>
              <a:tr h="1025749">
                <a:tc rowSpan="4">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Restricted Unions</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Appoint focal points </a:t>
                      </a:r>
                    </a:p>
                  </a:txBody>
                  <a:tcPr marL="68580" marR="68580" marT="0" marB="0"/>
                </a:tc>
                <a:extLst>
                  <a:ext uri="{0D108BD9-81ED-4DB2-BD59-A6C34878D82A}">
                    <a16:rowId xmlns:a16="http://schemas.microsoft.com/office/drawing/2014/main" val="231635157"/>
                  </a:ext>
                </a:extLst>
              </a:tr>
              <a:tr h="912875">
                <a:tc vMerge="1">
                  <a:txBody>
                    <a:bodyPr/>
                    <a:lstStyle/>
                    <a:p>
                      <a:endParaRPr lang="en-ZW"/>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W" sz="2000" dirty="0">
                          <a:effectLst/>
                          <a:latin typeface="Times New Roman" panose="02020603050405020304" pitchFamily="18" charset="0"/>
                          <a:cs typeface="Times New Roman" panose="02020603050405020304" pitchFamily="18" charset="0"/>
                        </a:rPr>
                        <a:t>Actively participate in the project management and implementation of activities in the field</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5743185"/>
                  </a:ext>
                </a:extLst>
              </a:tr>
              <a:tr h="1448538">
                <a:tc vMerge="1">
                  <a:txBody>
                    <a:bodyPr/>
                    <a:lstStyle/>
                    <a:p>
                      <a:endParaRPr lang="en-ZW"/>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W" sz="2000" dirty="0">
                          <a:effectLst/>
                          <a:latin typeface="Times New Roman" panose="02020603050405020304" pitchFamily="18" charset="0"/>
                          <a:cs typeface="Times New Roman" panose="02020603050405020304" pitchFamily="18" charset="0"/>
                        </a:rPr>
                        <a:t>Support UPU in coordinating project implementation activities with member countries in the region</a:t>
                      </a: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3988882"/>
                  </a:ext>
                </a:extLst>
              </a:tr>
              <a:tr h="1448538">
                <a:tc vMerge="1">
                  <a:txBody>
                    <a:bodyPr/>
                    <a:lstStyle/>
                    <a:p>
                      <a:pPr>
                        <a:lnSpc>
                          <a:spcPct val="107000"/>
                        </a:lnSpc>
                        <a:spcAft>
                          <a:spcPts val="0"/>
                        </a:spcAft>
                      </a:pP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W" sz="2000" dirty="0">
                          <a:effectLst/>
                          <a:latin typeface="Times New Roman" panose="02020603050405020304" pitchFamily="18" charset="0"/>
                          <a:cs typeface="Times New Roman" panose="02020603050405020304" pitchFamily="18" charset="0"/>
                        </a:rPr>
                        <a:t>Assist in organising workshops, consultancy missions, requests, information and coordination messages</a:t>
                      </a:r>
                    </a:p>
                    <a:p>
                      <a:pPr>
                        <a:lnSpc>
                          <a:spcPct val="107000"/>
                        </a:lnSpc>
                        <a:spcAft>
                          <a:spcPts val="0"/>
                        </a:spcAft>
                      </a:pP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Analysing the achieved results</a:t>
                      </a:r>
                    </a:p>
                    <a:p>
                      <a:pPr>
                        <a:lnSpc>
                          <a:spcPct val="107000"/>
                        </a:lnSpc>
                        <a:spcAft>
                          <a:spcPts val="0"/>
                        </a:spcAft>
                      </a:pPr>
                      <a:endParaRPr lang="en-ZW"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54552"/>
                  </a:ext>
                </a:extLst>
              </a:tr>
            </a:tbl>
          </a:graphicData>
        </a:graphic>
      </p:graphicFrame>
    </p:spTree>
    <p:extLst>
      <p:ext uri="{BB962C8B-B14F-4D97-AF65-F5344CB8AC3E}">
        <p14:creationId xmlns:p14="http://schemas.microsoft.com/office/powerpoint/2010/main" val="426302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D44E-9A5F-45E3-AA4F-2062FA502513}"/>
              </a:ext>
            </a:extLst>
          </p:cNvPr>
          <p:cNvSpPr>
            <a:spLocks noGrp="1"/>
          </p:cNvSpPr>
          <p:nvPr>
            <p:ph type="title"/>
          </p:nvPr>
        </p:nvSpPr>
        <p:spPr/>
        <p:txBody>
          <a:bodyPr/>
          <a:lstStyle/>
          <a:p>
            <a:endParaRPr lang="en-ZW"/>
          </a:p>
        </p:txBody>
      </p:sp>
      <p:sp>
        <p:nvSpPr>
          <p:cNvPr id="3" name="Content Placeholder 2">
            <a:extLst>
              <a:ext uri="{FF2B5EF4-FFF2-40B4-BE49-F238E27FC236}">
                <a16:creationId xmlns:a16="http://schemas.microsoft.com/office/drawing/2014/main" id="{7CB36105-8218-4D9D-AE17-B0AB27445B03}"/>
              </a:ext>
            </a:extLst>
          </p:cNvPr>
          <p:cNvSpPr>
            <a:spLocks noGrp="1"/>
          </p:cNvSpPr>
          <p:nvPr>
            <p:ph idx="1"/>
          </p:nvPr>
        </p:nvSpPr>
        <p:spPr/>
        <p:txBody>
          <a:bodyPr>
            <a:normAutofit/>
          </a:bodyPr>
          <a:lstStyle/>
          <a:p>
            <a:pPr algn="ctr"/>
            <a:endParaRPr lang="en-ZW" sz="3600" b="1" dirty="0">
              <a:latin typeface="Times New Roman" panose="02020603050405020304" pitchFamily="18" charset="0"/>
              <a:cs typeface="Times New Roman" panose="02020603050405020304" pitchFamily="18" charset="0"/>
            </a:endParaRPr>
          </a:p>
          <a:p>
            <a:pPr algn="ctr"/>
            <a:endParaRPr lang="en-ZW" sz="3600" b="1" dirty="0">
              <a:latin typeface="Times New Roman" panose="02020603050405020304" pitchFamily="18" charset="0"/>
              <a:cs typeface="Times New Roman" panose="02020603050405020304" pitchFamily="18" charset="0"/>
            </a:endParaRPr>
          </a:p>
          <a:p>
            <a:pPr algn="ctr"/>
            <a:endParaRPr lang="en-ZW" sz="3600" b="1" dirty="0">
              <a:latin typeface="Times New Roman" panose="02020603050405020304" pitchFamily="18" charset="0"/>
              <a:cs typeface="Times New Roman" panose="02020603050405020304" pitchFamily="18" charset="0"/>
            </a:endParaRPr>
          </a:p>
          <a:p>
            <a:pPr algn="ctr"/>
            <a:endParaRPr lang="en-ZW" sz="3600" b="1" dirty="0">
              <a:latin typeface="Times New Roman" panose="02020603050405020304" pitchFamily="18" charset="0"/>
              <a:cs typeface="Times New Roman" panose="02020603050405020304" pitchFamily="18" charset="0"/>
            </a:endParaRPr>
          </a:p>
          <a:p>
            <a:pPr algn="ctr"/>
            <a:r>
              <a:rPr lang="en-ZW" sz="3600" b="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375149014"/>
      </p:ext>
    </p:extLst>
  </p:cSld>
  <p:clrMapOvr>
    <a:masterClrMapping/>
  </p:clrMapOvr>
</p:sld>
</file>

<file path=ppt/theme/theme1.xml><?xml version="1.0" encoding="utf-8"?>
<a:theme xmlns:a="http://schemas.openxmlformats.org/drawingml/2006/main" name="2_Basic with Circle">
  <a:themeElements>
    <a:clrScheme name="Personnalisé 1">
      <a:dk1>
        <a:srgbClr val="000000"/>
      </a:dk1>
      <a:lt1>
        <a:srgbClr val="FFFFFF"/>
      </a:lt1>
      <a:dk2>
        <a:srgbClr val="0D47A1"/>
      </a:dk2>
      <a:lt2>
        <a:srgbClr val="E3F2FD"/>
      </a:lt2>
      <a:accent1>
        <a:srgbClr val="1565C0"/>
      </a:accent1>
      <a:accent2>
        <a:srgbClr val="1976D2"/>
      </a:accent2>
      <a:accent3>
        <a:srgbClr val="1E88E5"/>
      </a:accent3>
      <a:accent4>
        <a:srgbClr val="2196F3"/>
      </a:accent4>
      <a:accent5>
        <a:srgbClr val="42A5F5"/>
      </a:accent5>
      <a:accent6>
        <a:srgbClr val="F44336"/>
      </a:accent6>
      <a:hlink>
        <a:srgbClr val="1E88E5"/>
      </a:hlink>
      <a:folHlink>
        <a:srgbClr val="1565C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PTCMaterial">
      <a:dk1>
        <a:sysClr val="windowText" lastClr="000000"/>
      </a:dk1>
      <a:lt1>
        <a:sysClr val="window" lastClr="FFFFFF"/>
      </a:lt1>
      <a:dk2>
        <a:srgbClr val="44546A"/>
      </a:dk2>
      <a:lt2>
        <a:srgbClr val="E7E6E6"/>
      </a:lt2>
      <a:accent1>
        <a:srgbClr val="03A9F4"/>
      </a:accent1>
      <a:accent2>
        <a:srgbClr val="FF9800"/>
      </a:accent2>
      <a:accent3>
        <a:srgbClr val="F44336"/>
      </a:accent3>
      <a:accent4>
        <a:srgbClr val="FFC107"/>
      </a:accent4>
      <a:accent5>
        <a:srgbClr val="2196F3"/>
      </a:accent5>
      <a:accent6>
        <a:srgbClr val="4CAF50"/>
      </a:accent6>
      <a:hlink>
        <a:srgbClr val="0D47A1"/>
      </a:hlink>
      <a:folHlink>
        <a:srgbClr val="0D47A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Thème Office">
  <a:themeElements>
    <a:clrScheme name="Personnalisé 1">
      <a:dk1>
        <a:sysClr val="windowText" lastClr="000000"/>
      </a:dk1>
      <a:lt1>
        <a:sysClr val="window" lastClr="FFFFFF"/>
      </a:lt1>
      <a:dk2>
        <a:srgbClr val="1F497D"/>
      </a:dk2>
      <a:lt2>
        <a:srgbClr val="EEECE1"/>
      </a:lt2>
      <a:accent1>
        <a:srgbClr val="4F81BD"/>
      </a:accent1>
      <a:accent2>
        <a:srgbClr val="C0504D"/>
      </a:accent2>
      <a:accent3>
        <a:srgbClr val="D7E3BC"/>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 PowerPoint presentation.potx" id="{07868B96-C055-4BD0-95AE-0DB7C3B760D0}" vid="{8F434CA8-A0DC-42EE-B3CC-3736D9AF1CBD}"/>
    </a:ext>
  </a:extLst>
</a:theme>
</file>

<file path=ppt/theme/theme4.xml><?xml version="1.0" encoding="utf-8"?>
<a:theme xmlns:a="http://schemas.openxmlformats.org/drawingml/2006/main" name="Thème Office">
  <a:themeElements>
    <a:clrScheme name="Personnalisé 1">
      <a:dk1>
        <a:sysClr val="windowText" lastClr="000000"/>
      </a:dk1>
      <a:lt1>
        <a:sysClr val="window" lastClr="FFFFFF"/>
      </a:lt1>
      <a:dk2>
        <a:srgbClr val="1F497D"/>
      </a:dk2>
      <a:lt2>
        <a:srgbClr val="EEECE1"/>
      </a:lt2>
      <a:accent1>
        <a:srgbClr val="4F81BD"/>
      </a:accent1>
      <a:accent2>
        <a:srgbClr val="C0504D"/>
      </a:accent2>
      <a:accent3>
        <a:srgbClr val="D7E3BC"/>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èle PPT 16.9.pptx" id="{0FEAB2ED-9AEF-4619-AE8C-B912C0A0C2B2}" vid="{20C7761C-39D5-4ED8-AEDC-0272616ADEC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 PowerPoint presentation</Template>
  <TotalTime>2409</TotalTime>
  <Words>663</Words>
  <Application>Microsoft Office PowerPoint</Application>
  <PresentationFormat>Widescreen</PresentationFormat>
  <Paragraphs>112</Paragraphs>
  <Slides>9</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9</vt:i4>
      </vt:variant>
    </vt:vector>
  </HeadingPairs>
  <TitlesOfParts>
    <vt:vector size="18" baseType="lpstr">
      <vt:lpstr>Arial</vt:lpstr>
      <vt:lpstr>Calibri</vt:lpstr>
      <vt:lpstr>Times New Roman</vt:lpstr>
      <vt:lpstr>Verdana</vt:lpstr>
      <vt:lpstr>Wingdings</vt:lpstr>
      <vt:lpstr>2_Basic with Circle</vt:lpstr>
      <vt:lpstr>Custom Design</vt:lpstr>
      <vt:lpstr>8_Thème Office</vt:lpstr>
      <vt:lpstr>Thème Office</vt:lpstr>
      <vt:lpstr>UPU Regional Project on Regulation and Trade facilitation frameworks</vt:lpstr>
      <vt:lpstr>Abidjan Work Proposals</vt:lpstr>
      <vt:lpstr>Project Goal and Objectives</vt:lpstr>
      <vt:lpstr>Project Workplan Activities</vt:lpstr>
      <vt:lpstr>Project Workplan Activities cont.</vt:lpstr>
      <vt:lpstr>Key Performance Indicators</vt:lpstr>
      <vt:lpstr>UPU Expectations on Members</vt:lpstr>
      <vt:lpstr>UPU Expectations on Restricted Unions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 C3 2021.1 April 2021</dc:title>
  <dc:creator>DONOHOE, paul</dc:creator>
  <cp:lastModifiedBy>EACO - Alexis Sinarinzi</cp:lastModifiedBy>
  <cp:revision>103</cp:revision>
  <cp:lastPrinted>2019-02-01T10:26:55Z</cp:lastPrinted>
  <dcterms:created xsi:type="dcterms:W3CDTF">2020-11-18T15:35:17Z</dcterms:created>
  <dcterms:modified xsi:type="dcterms:W3CDTF">2022-11-02T09:10:26Z</dcterms:modified>
</cp:coreProperties>
</file>